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notesMasterIdLst>
    <p:notesMasterId r:id="rId10"/>
  </p:notesMasterIdLst>
  <p:sldIdLst>
    <p:sldId id="375" r:id="rId2"/>
    <p:sldId id="377" r:id="rId3"/>
    <p:sldId id="370" r:id="rId4"/>
    <p:sldId id="385" r:id="rId5"/>
    <p:sldId id="381" r:id="rId6"/>
    <p:sldId id="382" r:id="rId7"/>
    <p:sldId id="383" r:id="rId8"/>
    <p:sldId id="384" r:id="rId9"/>
  </p:sldIdLst>
  <p:sldSz cx="20104100" cy="11309350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FD0"/>
    <a:srgbClr val="FDE634"/>
    <a:srgbClr val="C7F464"/>
    <a:srgbClr val="F2F3F3"/>
    <a:srgbClr val="79D3D3"/>
    <a:srgbClr val="454F5B"/>
    <a:srgbClr val="D6F0E6"/>
    <a:srgbClr val="4ECDC4"/>
    <a:srgbClr val="1E234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 autoAdjust="0"/>
    <p:restoredTop sz="94681"/>
  </p:normalViewPr>
  <p:slideViewPr>
    <p:cSldViewPr>
      <p:cViewPr varScale="1">
        <p:scale>
          <a:sx n="71" d="100"/>
          <a:sy n="71" d="100"/>
        </p:scale>
        <p:origin x="4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861" y="0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r">
              <a:defRPr sz="600"/>
            </a:lvl1pPr>
          </a:lstStyle>
          <a:p>
            <a:fld id="{4A947400-2B69-432B-B4A9-F35A22D70B81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50900"/>
            <a:ext cx="4076700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527" tIns="24264" rIns="48527" bIns="242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113" y="3270976"/>
            <a:ext cx="7900024" cy="2677467"/>
          </a:xfrm>
          <a:prstGeom prst="rect">
            <a:avLst/>
          </a:prstGeom>
        </p:spPr>
        <p:txBody>
          <a:bodyPr vert="horz" lIns="48527" tIns="24264" rIns="48527" bIns="2426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028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861" y="6457028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r">
              <a:defRPr sz="600"/>
            </a:lvl1pPr>
          </a:lstStyle>
          <a:p>
            <a:fld id="{10CBC1FB-3ACC-4E9B-B569-1DAD7143C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43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808" y="1850860"/>
            <a:ext cx="17088485" cy="3937329"/>
          </a:xfrm>
        </p:spPr>
        <p:txBody>
          <a:bodyPr anchor="b"/>
          <a:lstStyle>
            <a:lvl1pPr algn="ctr">
              <a:defRPr sz="989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013" y="5940029"/>
            <a:ext cx="15078075" cy="2730474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42" indent="0" algn="ctr">
              <a:buNone/>
              <a:defRPr sz="3299"/>
            </a:lvl2pPr>
            <a:lvl3pPr marL="1507883" indent="0" algn="ctr">
              <a:buNone/>
              <a:defRPr sz="2968"/>
            </a:lvl3pPr>
            <a:lvl4pPr marL="2261825" indent="0" algn="ctr">
              <a:buNone/>
              <a:defRPr sz="2639"/>
            </a:lvl4pPr>
            <a:lvl5pPr marL="3015765" indent="0" algn="ctr">
              <a:buNone/>
              <a:defRPr sz="2639"/>
            </a:lvl5pPr>
            <a:lvl6pPr marL="3769708" indent="0" algn="ctr">
              <a:buNone/>
              <a:defRPr sz="2639"/>
            </a:lvl6pPr>
            <a:lvl7pPr marL="4523648" indent="0" algn="ctr">
              <a:buNone/>
              <a:defRPr sz="2639"/>
            </a:lvl7pPr>
            <a:lvl8pPr marL="5277590" indent="0" algn="ctr">
              <a:buNone/>
              <a:defRPr sz="2639"/>
            </a:lvl8pPr>
            <a:lvl9pPr marL="6031531" indent="0" algn="ctr">
              <a:buNone/>
              <a:defRPr sz="2639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7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7" y="602119"/>
            <a:ext cx="4334946" cy="95841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9" y="602119"/>
            <a:ext cx="12753539" cy="95841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083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8063651" y="1307275"/>
            <a:ext cx="3976799" cy="389513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Drag and Drop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23259" y="5614778"/>
            <a:ext cx="12257582" cy="981547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015615" y="7122541"/>
            <a:ext cx="14072870" cy="2300920"/>
          </a:xfrm>
        </p:spPr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0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2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8" y="2819487"/>
            <a:ext cx="17339787" cy="4704374"/>
          </a:xfrm>
        </p:spPr>
        <p:txBody>
          <a:bodyPr anchor="b"/>
          <a:lstStyle>
            <a:lvl1pPr>
              <a:defRPr sz="989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8" y="7568367"/>
            <a:ext cx="17339787" cy="2473919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/>
                </a:solidFill>
              </a:defRPr>
            </a:lvl1pPr>
            <a:lvl2pPr marL="753942" indent="0">
              <a:buNone/>
              <a:defRPr sz="3299">
                <a:solidFill>
                  <a:schemeClr val="tx1">
                    <a:tint val="75000"/>
                  </a:schemeClr>
                </a:solidFill>
              </a:defRPr>
            </a:lvl2pPr>
            <a:lvl3pPr marL="1507883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825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4pPr>
            <a:lvl5pPr marL="3015765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5pPr>
            <a:lvl6pPr marL="3769708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6pPr>
            <a:lvl7pPr marL="4523648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7pPr>
            <a:lvl8pPr marL="5277590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8pPr>
            <a:lvl9pPr marL="6031531" indent="0">
              <a:buNone/>
              <a:defRPr sz="26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3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8" y="3010592"/>
            <a:ext cx="8544243" cy="71756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1" y="3010592"/>
            <a:ext cx="8544243" cy="71756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7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7" y="602120"/>
            <a:ext cx="17339787" cy="218595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9" y="2772363"/>
            <a:ext cx="8504975" cy="1358691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42" indent="0">
              <a:buNone/>
              <a:defRPr sz="3299" b="1"/>
            </a:lvl2pPr>
            <a:lvl3pPr marL="1507883" indent="0">
              <a:buNone/>
              <a:defRPr sz="2968" b="1"/>
            </a:lvl3pPr>
            <a:lvl4pPr marL="2261825" indent="0">
              <a:buNone/>
              <a:defRPr sz="2639" b="1"/>
            </a:lvl4pPr>
            <a:lvl5pPr marL="3015765" indent="0">
              <a:buNone/>
              <a:defRPr sz="2639" b="1"/>
            </a:lvl5pPr>
            <a:lvl6pPr marL="3769708" indent="0">
              <a:buNone/>
              <a:defRPr sz="2639" b="1"/>
            </a:lvl6pPr>
            <a:lvl7pPr marL="4523648" indent="0">
              <a:buNone/>
              <a:defRPr sz="2639" b="1"/>
            </a:lvl7pPr>
            <a:lvl8pPr marL="5277590" indent="0">
              <a:buNone/>
              <a:defRPr sz="2639" b="1"/>
            </a:lvl8pPr>
            <a:lvl9pPr marL="6031531" indent="0">
              <a:buNone/>
              <a:defRPr sz="26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9" y="4131054"/>
            <a:ext cx="8504975" cy="60761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3" y="2772363"/>
            <a:ext cx="8546861" cy="1358691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42" indent="0">
              <a:buNone/>
              <a:defRPr sz="3299" b="1"/>
            </a:lvl2pPr>
            <a:lvl3pPr marL="1507883" indent="0">
              <a:buNone/>
              <a:defRPr sz="2968" b="1"/>
            </a:lvl3pPr>
            <a:lvl4pPr marL="2261825" indent="0">
              <a:buNone/>
              <a:defRPr sz="2639" b="1"/>
            </a:lvl4pPr>
            <a:lvl5pPr marL="3015765" indent="0">
              <a:buNone/>
              <a:defRPr sz="2639" b="1"/>
            </a:lvl5pPr>
            <a:lvl6pPr marL="3769708" indent="0">
              <a:buNone/>
              <a:defRPr sz="2639" b="1"/>
            </a:lvl6pPr>
            <a:lvl7pPr marL="4523648" indent="0">
              <a:buNone/>
              <a:defRPr sz="2639" b="1"/>
            </a:lvl7pPr>
            <a:lvl8pPr marL="5277590" indent="0">
              <a:buNone/>
              <a:defRPr sz="2639" b="1"/>
            </a:lvl8pPr>
            <a:lvl9pPr marL="6031531" indent="0">
              <a:buNone/>
              <a:defRPr sz="26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3" y="4131054"/>
            <a:ext cx="8546861" cy="60761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10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6"/>
            <a:ext cx="6484096" cy="2638848"/>
          </a:xfrm>
        </p:spPr>
        <p:txBody>
          <a:bodyPr anchor="b"/>
          <a:lstStyle>
            <a:lvl1pPr>
              <a:defRPr sz="527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40"/>
            <a:ext cx="10177700" cy="8036969"/>
          </a:xfrm>
        </p:spPr>
        <p:txBody>
          <a:bodyPr/>
          <a:lstStyle>
            <a:lvl1pPr>
              <a:defRPr sz="5276"/>
            </a:lvl1pPr>
            <a:lvl2pPr>
              <a:defRPr sz="4617"/>
            </a:lvl2pPr>
            <a:lvl3pPr>
              <a:defRPr sz="3958"/>
            </a:lvl3pPr>
            <a:lvl4pPr>
              <a:defRPr sz="3299"/>
            </a:lvl4pPr>
            <a:lvl5pPr>
              <a:defRPr sz="3299"/>
            </a:lvl5pPr>
            <a:lvl6pPr>
              <a:defRPr sz="3299"/>
            </a:lvl6pPr>
            <a:lvl7pPr>
              <a:defRPr sz="3299"/>
            </a:lvl7pPr>
            <a:lvl8pPr>
              <a:defRPr sz="3299"/>
            </a:lvl8pPr>
            <a:lvl9pPr>
              <a:defRPr sz="32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4"/>
            <a:ext cx="6484096" cy="6285591"/>
          </a:xfrm>
        </p:spPr>
        <p:txBody>
          <a:bodyPr/>
          <a:lstStyle>
            <a:lvl1pPr marL="0" indent="0">
              <a:buNone/>
              <a:defRPr sz="2639"/>
            </a:lvl1pPr>
            <a:lvl2pPr marL="753942" indent="0">
              <a:buNone/>
              <a:defRPr sz="2308"/>
            </a:lvl2pPr>
            <a:lvl3pPr marL="1507883" indent="0">
              <a:buNone/>
              <a:defRPr sz="1979"/>
            </a:lvl3pPr>
            <a:lvl4pPr marL="2261825" indent="0">
              <a:buNone/>
              <a:defRPr sz="1649"/>
            </a:lvl4pPr>
            <a:lvl5pPr marL="3015765" indent="0">
              <a:buNone/>
              <a:defRPr sz="1649"/>
            </a:lvl5pPr>
            <a:lvl6pPr marL="3769708" indent="0">
              <a:buNone/>
              <a:defRPr sz="1649"/>
            </a:lvl6pPr>
            <a:lvl7pPr marL="4523648" indent="0">
              <a:buNone/>
              <a:defRPr sz="1649"/>
            </a:lvl7pPr>
            <a:lvl8pPr marL="5277590" indent="0">
              <a:buNone/>
              <a:defRPr sz="1649"/>
            </a:lvl8pPr>
            <a:lvl9pPr marL="6031531" indent="0">
              <a:buNone/>
              <a:defRPr sz="164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6"/>
            <a:ext cx="6484096" cy="2638848"/>
          </a:xfrm>
        </p:spPr>
        <p:txBody>
          <a:bodyPr anchor="b"/>
          <a:lstStyle>
            <a:lvl1pPr>
              <a:defRPr sz="527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40"/>
            <a:ext cx="10177700" cy="8036969"/>
          </a:xfrm>
        </p:spPr>
        <p:txBody>
          <a:bodyPr anchor="t"/>
          <a:lstStyle>
            <a:lvl1pPr marL="0" indent="0">
              <a:buNone/>
              <a:defRPr sz="5276"/>
            </a:lvl1pPr>
            <a:lvl2pPr marL="753942" indent="0">
              <a:buNone/>
              <a:defRPr sz="4617"/>
            </a:lvl2pPr>
            <a:lvl3pPr marL="1507883" indent="0">
              <a:buNone/>
              <a:defRPr sz="3958"/>
            </a:lvl3pPr>
            <a:lvl4pPr marL="2261825" indent="0">
              <a:buNone/>
              <a:defRPr sz="3299"/>
            </a:lvl4pPr>
            <a:lvl5pPr marL="3015765" indent="0">
              <a:buNone/>
              <a:defRPr sz="3299"/>
            </a:lvl5pPr>
            <a:lvl6pPr marL="3769708" indent="0">
              <a:buNone/>
              <a:defRPr sz="3299"/>
            </a:lvl6pPr>
            <a:lvl7pPr marL="4523648" indent="0">
              <a:buNone/>
              <a:defRPr sz="3299"/>
            </a:lvl7pPr>
            <a:lvl8pPr marL="5277590" indent="0">
              <a:buNone/>
              <a:defRPr sz="3299"/>
            </a:lvl8pPr>
            <a:lvl9pPr marL="6031531" indent="0">
              <a:buNone/>
              <a:defRPr sz="329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4"/>
            <a:ext cx="6484096" cy="6285591"/>
          </a:xfrm>
        </p:spPr>
        <p:txBody>
          <a:bodyPr/>
          <a:lstStyle>
            <a:lvl1pPr marL="0" indent="0">
              <a:buNone/>
              <a:defRPr sz="2639"/>
            </a:lvl1pPr>
            <a:lvl2pPr marL="753942" indent="0">
              <a:buNone/>
              <a:defRPr sz="2308"/>
            </a:lvl2pPr>
            <a:lvl3pPr marL="1507883" indent="0">
              <a:buNone/>
              <a:defRPr sz="1979"/>
            </a:lvl3pPr>
            <a:lvl4pPr marL="2261825" indent="0">
              <a:buNone/>
              <a:defRPr sz="1649"/>
            </a:lvl4pPr>
            <a:lvl5pPr marL="3015765" indent="0">
              <a:buNone/>
              <a:defRPr sz="1649"/>
            </a:lvl5pPr>
            <a:lvl6pPr marL="3769708" indent="0">
              <a:buNone/>
              <a:defRPr sz="1649"/>
            </a:lvl6pPr>
            <a:lvl7pPr marL="4523648" indent="0">
              <a:buNone/>
              <a:defRPr sz="1649"/>
            </a:lvl7pPr>
            <a:lvl8pPr marL="5277590" indent="0">
              <a:buNone/>
              <a:defRPr sz="1649"/>
            </a:lvl8pPr>
            <a:lvl9pPr marL="6031531" indent="0">
              <a:buNone/>
              <a:defRPr sz="164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8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2157" y="602120"/>
            <a:ext cx="17339787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157" y="3010592"/>
            <a:ext cx="17339787" cy="717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2156" y="10482094"/>
            <a:ext cx="4523423" cy="6021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560138"/>
            <a:fld id="{751F9852-B275-4A94-A91E-152639FB7E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560138"/>
              <a:t>22.03.2022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59484" y="10482094"/>
            <a:ext cx="6785134" cy="6021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56013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98521" y="10482094"/>
            <a:ext cx="4523423" cy="6021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560138"/>
            <a:fld id="{74E7C3F9-80AD-447E-B290-EB570B1D84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56013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7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1507883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71" indent="-376971" algn="l" defTabSz="1507883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912" indent="-376971" algn="l" defTabSz="1507883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54" indent="-376971" algn="l" defTabSz="1507883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9" kern="1200">
          <a:solidFill>
            <a:schemeClr val="tx1"/>
          </a:solidFill>
          <a:latin typeface="+mn-lt"/>
          <a:ea typeface="+mn-ea"/>
          <a:cs typeface="+mn-cs"/>
        </a:defRPr>
      </a:lvl3pPr>
      <a:lvl4pPr marL="2638794" indent="-376971" algn="l" defTabSz="1507883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737" indent="-376971" algn="l" defTabSz="1507883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679" indent="-376971" algn="l" defTabSz="1507883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619" indent="-376971" algn="l" defTabSz="1507883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561" indent="-376971" algn="l" defTabSz="1507883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502" indent="-376971" algn="l" defTabSz="1507883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42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83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825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765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708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648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590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531" algn="l" defTabSz="1507883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37.png"/><Relationship Id="rId4" Type="http://schemas.openxmlformats.org/officeDocument/2006/relationships/image" Target="../media/image40.png"/><Relationship Id="rId9" Type="http://schemas.openxmlformats.org/officeDocument/2006/relationships/hyperlink" Target="https://login.consultant.ru/link/?req=doc&amp;base=LAW&amp;n=389129&amp;dst=50&amp;date=04.03.20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F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3" r="15786"/>
          <a:stretch/>
        </p:blipFill>
        <p:spPr>
          <a:xfrm>
            <a:off x="0" y="-11457"/>
            <a:ext cx="20104100" cy="208473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86339" y="686883"/>
            <a:ext cx="2555503" cy="683867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2965450" y="2303204"/>
            <a:ext cx="14602710" cy="1968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60138"/>
            <a:r>
              <a:rPr lang="ru-RU" sz="4189" b="1" dirty="0">
                <a:solidFill>
                  <a:srgbClr val="454F5B"/>
                </a:solidFill>
              </a:rPr>
              <a:t>Алгоритм выбора лучшего решения </a:t>
            </a:r>
          </a:p>
          <a:p>
            <a:pPr algn="ctr" defTabSz="1560138"/>
            <a:r>
              <a:rPr lang="ru-RU" sz="4000" b="1" u="sng" dirty="0">
                <a:solidFill>
                  <a:prstClr val="black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«</a:t>
            </a:r>
            <a:r>
              <a:rPr lang="ru-RU" sz="4000" b="1" u="sng" dirty="0">
                <a:solidFill>
                  <a:prstClr val="black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внешнеторговых сделок с Китаем»</a:t>
            </a:r>
            <a:endParaRPr lang="ru-RU" sz="4000" b="1" dirty="0">
              <a:solidFill>
                <a:srgbClr val="454F5B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173B2171-FE30-5444-A7E7-E090B4D68D5B}"/>
              </a:ext>
            </a:extLst>
          </p:cNvPr>
          <p:cNvSpPr/>
          <p:nvPr/>
        </p:nvSpPr>
        <p:spPr>
          <a:xfrm>
            <a:off x="2600817" y="6491544"/>
            <a:ext cx="4142156" cy="967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560138"/>
            <a:endParaRPr lang="ru-RU" sz="598" spc="-6" dirty="0">
              <a:solidFill>
                <a:srgbClr val="454F5B"/>
              </a:solidFill>
            </a:endParaRPr>
          </a:p>
          <a:p>
            <a:pPr algn="ctr" defTabSz="1560138"/>
            <a:r>
              <a:rPr lang="ru-RU" sz="2394" u="sng" spc="-6" dirty="0">
                <a:solidFill>
                  <a:srgbClr val="454F5B"/>
                </a:solidFill>
              </a:rPr>
              <a:t>Эффективность применения:</a:t>
            </a:r>
            <a:r>
              <a:rPr lang="en-US" sz="2394" u="sng" spc="-6" dirty="0">
                <a:solidFill>
                  <a:srgbClr val="454F5B"/>
                </a:solidFill>
              </a:rPr>
              <a:t> </a:t>
            </a:r>
            <a:endParaRPr lang="ru-RU" sz="2394" u="sng" spc="-6" dirty="0">
              <a:solidFill>
                <a:srgbClr val="454F5B"/>
              </a:solidFill>
            </a:endParaRPr>
          </a:p>
          <a:p>
            <a:pPr defTabSz="1560138"/>
            <a:endParaRPr lang="ru-RU" sz="2693" spc="-6" dirty="0">
              <a:solidFill>
                <a:srgbClr val="454F5B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109C5144-3444-7E4C-A157-A210DBDA904F}"/>
              </a:ext>
            </a:extLst>
          </p:cNvPr>
          <p:cNvSpPr/>
          <p:nvPr/>
        </p:nvSpPr>
        <p:spPr>
          <a:xfrm>
            <a:off x="2759055" y="9930567"/>
            <a:ext cx="14585991" cy="82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60138"/>
            <a:endParaRPr lang="ru-RU" sz="2394" dirty="0">
              <a:solidFill>
                <a:srgbClr val="454F5B"/>
              </a:solidFill>
            </a:endParaRPr>
          </a:p>
          <a:p>
            <a:pPr algn="ctr" defTabSz="1560138"/>
            <a:r>
              <a:rPr lang="ru-RU" sz="2394" spc="-6" dirty="0">
                <a:solidFill>
                  <a:srgbClr val="454F5B"/>
                </a:solidFill>
              </a:rPr>
              <a:t>Дата актуализации: </a:t>
            </a:r>
            <a:r>
              <a:rPr lang="ru-RU" sz="2394" b="1" u="sng" spc="-6" dirty="0">
                <a:solidFill>
                  <a:srgbClr val="454F5B"/>
                </a:solidFill>
              </a:rPr>
              <a:t>10.03.2022</a:t>
            </a:r>
          </a:p>
        </p:txBody>
      </p:sp>
      <p:pic>
        <p:nvPicPr>
          <p:cNvPr id="35" name="Рисунок 34" descr="Звезда со сплошной заливкой">
            <a:extLst>
              <a:ext uri="{FF2B5EF4-FFF2-40B4-BE49-F238E27FC236}">
                <a16:creationId xmlns:a16="http://schemas.microsoft.com/office/drawing/2014/main" xmlns="" id="{43B3CA3F-C8A3-1C4D-B1FA-B87AB05C8E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679016" y="7173899"/>
            <a:ext cx="359801" cy="326368"/>
          </a:xfrm>
          <a:prstGeom prst="rect">
            <a:avLst/>
          </a:prstGeom>
        </p:spPr>
      </p:pic>
      <p:pic>
        <p:nvPicPr>
          <p:cNvPr id="36" name="Рисунок 35" descr="Звезда со сплошной заливкой">
            <a:extLst>
              <a:ext uri="{FF2B5EF4-FFF2-40B4-BE49-F238E27FC236}">
                <a16:creationId xmlns:a16="http://schemas.microsoft.com/office/drawing/2014/main" xmlns="" id="{B3DD9169-F8B2-7E43-BBC6-6F267B9BA6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033361" y="7173899"/>
            <a:ext cx="359801" cy="326368"/>
          </a:xfrm>
          <a:prstGeom prst="rect">
            <a:avLst/>
          </a:prstGeom>
        </p:spPr>
      </p:pic>
      <p:pic>
        <p:nvPicPr>
          <p:cNvPr id="37" name="Рисунок 36" descr="Звезда со сплошной заливкой">
            <a:extLst>
              <a:ext uri="{FF2B5EF4-FFF2-40B4-BE49-F238E27FC236}">
                <a16:creationId xmlns:a16="http://schemas.microsoft.com/office/drawing/2014/main" xmlns="" id="{7823F59C-B107-3A48-B175-61CD0E21E2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380785" y="7173899"/>
            <a:ext cx="359801" cy="326368"/>
          </a:xfrm>
          <a:prstGeom prst="rect">
            <a:avLst/>
          </a:prstGeom>
        </p:spPr>
      </p:pic>
      <p:pic>
        <p:nvPicPr>
          <p:cNvPr id="38" name="Рисунок 37" descr="Звезда со сплошной заливкой">
            <a:extLst>
              <a:ext uri="{FF2B5EF4-FFF2-40B4-BE49-F238E27FC236}">
                <a16:creationId xmlns:a16="http://schemas.microsoft.com/office/drawing/2014/main" xmlns="" id="{4946616D-0EF1-FF4D-8AF9-C39BD50B65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711728" y="7173899"/>
            <a:ext cx="359801" cy="326368"/>
          </a:xfrm>
          <a:prstGeom prst="rect">
            <a:avLst/>
          </a:prstGeom>
        </p:spPr>
      </p:pic>
      <p:pic>
        <p:nvPicPr>
          <p:cNvPr id="39" name="Рисунок 38" descr="Звезда со сплошной заливкой">
            <a:extLst>
              <a:ext uri="{FF2B5EF4-FFF2-40B4-BE49-F238E27FC236}">
                <a16:creationId xmlns:a16="http://schemas.microsoft.com/office/drawing/2014/main" xmlns="" id="{F5C926EC-BE5B-1443-BAFF-82B8CA607E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052180" y="7173899"/>
            <a:ext cx="359801" cy="326368"/>
          </a:xfrm>
          <a:prstGeom prst="rect">
            <a:avLst/>
          </a:prstGeom>
        </p:spPr>
      </p:pic>
      <p:sp>
        <p:nvSpPr>
          <p:cNvPr id="40" name="Скругленный прямоугольник 39"/>
          <p:cNvSpPr/>
          <p:nvPr/>
        </p:nvSpPr>
        <p:spPr>
          <a:xfrm>
            <a:off x="7274933" y="5879005"/>
            <a:ext cx="5554231" cy="2457714"/>
          </a:xfrm>
          <a:prstGeom prst="roundRect">
            <a:avLst/>
          </a:prstGeom>
          <a:solidFill>
            <a:srgbClr val="4ECDC4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algn="ctr" defTabSz="608972">
              <a:defRPr/>
            </a:pPr>
            <a:r>
              <a:rPr lang="ru-RU" sz="2800" dirty="0">
                <a:solidFill>
                  <a:prstClr val="black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Экономия времени на изучение вопроса, </a:t>
            </a:r>
            <a:r>
              <a:rPr lang="ru-RU" sz="2800" dirty="0" smtClean="0">
                <a:solidFill>
                  <a:prstClr val="black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проработку</a:t>
            </a:r>
            <a:r>
              <a:rPr lang="en-US" sz="2800" dirty="0" smtClean="0">
                <a:solidFill>
                  <a:prstClr val="black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правовых </a:t>
            </a:r>
            <a:r>
              <a:rPr lang="ru-RU" sz="2800" dirty="0">
                <a:solidFill>
                  <a:prstClr val="black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налоговых аспектов сделки с Китаем – до 3 раз</a:t>
            </a:r>
            <a:endParaRPr lang="ru-RU" sz="2600" b="1" kern="0" dirty="0">
              <a:solidFill>
                <a:srgbClr val="454F5B"/>
              </a:solidFill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D27A55B0-B038-3645-A169-3045BEEED165}"/>
              </a:ext>
            </a:extLst>
          </p:cNvPr>
          <p:cNvSpPr/>
          <p:nvPr/>
        </p:nvSpPr>
        <p:spPr>
          <a:xfrm>
            <a:off x="7733154" y="4722111"/>
            <a:ext cx="4637791" cy="82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60138"/>
            <a:r>
              <a:rPr lang="ru-RU" sz="2394" i="1" spc="-6" dirty="0">
                <a:solidFill>
                  <a:srgbClr val="454F5B"/>
                </a:solidFill>
              </a:rPr>
              <a:t>Эффект от применения </a:t>
            </a:r>
          </a:p>
          <a:p>
            <a:pPr algn="ctr" defTabSz="1560138"/>
            <a:r>
              <a:rPr lang="ru-RU" sz="2394" i="1" spc="-6" dirty="0">
                <a:solidFill>
                  <a:srgbClr val="454F5B"/>
                </a:solidFill>
              </a:rPr>
              <a:t>по отзывам Ваших коллег: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58FE3E9-EC04-CA40-932F-DD586A12D1B7}"/>
              </a:ext>
            </a:extLst>
          </p:cNvPr>
          <p:cNvSpPr/>
          <p:nvPr/>
        </p:nvSpPr>
        <p:spPr>
          <a:xfrm>
            <a:off x="13312766" y="5551311"/>
            <a:ext cx="6566628" cy="4218164"/>
          </a:xfrm>
          <a:prstGeom prst="rect">
            <a:avLst/>
          </a:prstGeom>
          <a:solidFill>
            <a:srgbClr val="FDE634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60138"/>
            <a:r>
              <a:rPr lang="ru-RU" sz="2000" dirty="0">
                <a:solidFill>
                  <a:prstClr val="black"/>
                </a:solidFill>
              </a:rPr>
              <a:t>В марте 2022 организации столкнулись с невозможностью поставок товаров и продукции из ряда западных стран. В связи с этим, все чаще </a:t>
            </a:r>
            <a:r>
              <a:rPr lang="ru-RU" sz="2000" b="1" dirty="0">
                <a:solidFill>
                  <a:prstClr val="black"/>
                </a:solidFill>
              </a:rPr>
              <a:t>российский бизнес задумывается </a:t>
            </a:r>
            <a:r>
              <a:rPr lang="ru-RU" sz="2000" dirty="0">
                <a:solidFill>
                  <a:prstClr val="black"/>
                </a:solidFill>
              </a:rPr>
              <a:t>о </a:t>
            </a:r>
            <a:r>
              <a:rPr lang="ru-RU" sz="2000" b="1" dirty="0">
                <a:solidFill>
                  <a:prstClr val="black"/>
                </a:solidFill>
              </a:rPr>
              <a:t>развитии торговых отношений </a:t>
            </a:r>
            <a:r>
              <a:rPr lang="ru-RU" sz="2000" dirty="0">
                <a:solidFill>
                  <a:prstClr val="black"/>
                </a:solidFill>
              </a:rPr>
              <a:t>с юридическими лицами на территории </a:t>
            </a:r>
            <a:r>
              <a:rPr lang="ru-RU" sz="2000" b="1" dirty="0">
                <a:solidFill>
                  <a:prstClr val="black"/>
                </a:solidFill>
              </a:rPr>
              <a:t>КНР</a:t>
            </a:r>
            <a:r>
              <a:rPr lang="ru-RU" sz="2000" dirty="0">
                <a:solidFill>
                  <a:prstClr val="black"/>
                </a:solidFill>
              </a:rPr>
              <a:t>. </a:t>
            </a:r>
          </a:p>
          <a:p>
            <a:pPr algn="ctr" defTabSz="1560138"/>
            <a:endParaRPr lang="en-GB" sz="500" dirty="0">
              <a:solidFill>
                <a:prstClr val="black"/>
              </a:solidFill>
            </a:endParaRPr>
          </a:p>
          <a:p>
            <a:pPr algn="ctr" defTabSz="1560138"/>
            <a:r>
              <a:rPr lang="ru-RU" sz="2000" dirty="0">
                <a:solidFill>
                  <a:prstClr val="black"/>
                </a:solidFill>
              </a:rPr>
              <a:t>Важно отметить, что между Правительством РФ и Правительством КНР заключены соглашения об </a:t>
            </a:r>
            <a:r>
              <a:rPr lang="ru-RU" sz="2000" b="1" dirty="0">
                <a:solidFill>
                  <a:prstClr val="black"/>
                </a:solidFill>
              </a:rPr>
              <a:t>избежании двойного налогообложения</a:t>
            </a:r>
            <a:r>
              <a:rPr lang="en-GB" sz="2000" b="1" dirty="0">
                <a:solidFill>
                  <a:prstClr val="black"/>
                </a:solidFill>
              </a:rPr>
              <a:t> </a:t>
            </a:r>
            <a:r>
              <a:rPr lang="en-GB" sz="2000" dirty="0">
                <a:solidFill>
                  <a:prstClr val="black"/>
                </a:solidFill>
              </a:rPr>
              <a:t>(</a:t>
            </a:r>
            <a:r>
              <a:rPr lang="ru-RU" sz="2000" dirty="0">
                <a:solidFill>
                  <a:prstClr val="black"/>
                </a:solidFill>
              </a:rPr>
              <a:t>от 13.10.2014) и проведения </a:t>
            </a:r>
            <a:r>
              <a:rPr lang="ru-RU" sz="2000" b="1" dirty="0">
                <a:solidFill>
                  <a:prstClr val="black"/>
                </a:solidFill>
              </a:rPr>
              <a:t>платежей в национальных валютах</a:t>
            </a:r>
            <a:r>
              <a:rPr lang="en-GB" sz="2000" b="1" dirty="0">
                <a:solidFill>
                  <a:prstClr val="black"/>
                </a:solidFill>
              </a:rPr>
              <a:t> </a:t>
            </a:r>
            <a:r>
              <a:rPr lang="en-GB" sz="2000" dirty="0">
                <a:solidFill>
                  <a:prstClr val="black"/>
                </a:solidFill>
              </a:rPr>
              <a:t>(</a:t>
            </a:r>
            <a:r>
              <a:rPr lang="ru-RU" sz="2000" dirty="0">
                <a:solidFill>
                  <a:prstClr val="black"/>
                </a:solidFill>
              </a:rPr>
              <a:t>Распоряжение Правительства РФ от 03.06.2019 </a:t>
            </a:r>
            <a:r>
              <a:rPr lang="en-GB" sz="2000" dirty="0">
                <a:solidFill>
                  <a:prstClr val="black"/>
                </a:solidFill>
              </a:rPr>
              <a:t>N 1186-</a:t>
            </a:r>
            <a:r>
              <a:rPr lang="ru-RU" sz="2000" dirty="0">
                <a:solidFill>
                  <a:prstClr val="black"/>
                </a:solidFill>
              </a:rPr>
              <a:t>р</a:t>
            </a:r>
            <a:r>
              <a:rPr lang="en-GB" sz="2000" dirty="0">
                <a:solidFill>
                  <a:prstClr val="black"/>
                </a:solidFill>
              </a:rPr>
              <a:t>)</a:t>
            </a:r>
            <a:r>
              <a:rPr lang="ru-RU" sz="2000" dirty="0">
                <a:solidFill>
                  <a:prstClr val="black"/>
                </a:solidFill>
              </a:rPr>
              <a:t>. Также внешнеторговые сделки с Китаем имеет ряд правовых и налоговых </a:t>
            </a:r>
            <a:r>
              <a:rPr lang="ru-RU" sz="2000" b="1" dirty="0">
                <a:solidFill>
                  <a:prstClr val="black"/>
                </a:solidFill>
              </a:rPr>
              <a:t>особенностей</a:t>
            </a:r>
            <a:r>
              <a:rPr lang="ru-RU" sz="2000" dirty="0">
                <a:solidFill>
                  <a:prstClr val="black"/>
                </a:solidFill>
              </a:rPr>
              <a:t>, которые необходимо </a:t>
            </a:r>
            <a:r>
              <a:rPr lang="ru-RU" sz="2000" dirty="0" smtClean="0">
                <a:solidFill>
                  <a:prstClr val="black"/>
                </a:solidFill>
              </a:rPr>
              <a:t>учесть </a:t>
            </a:r>
            <a:r>
              <a:rPr lang="ru-RU" sz="2000" dirty="0">
                <a:solidFill>
                  <a:prstClr val="black"/>
                </a:solidFill>
              </a:rPr>
              <a:t>в работе.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E524D44-3BE5-DA42-8CD4-3FF66E695B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6250" y="4860904"/>
            <a:ext cx="793771" cy="79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ая выноска 37"/>
          <p:cNvSpPr/>
          <p:nvPr/>
        </p:nvSpPr>
        <p:spPr>
          <a:xfrm>
            <a:off x="9585758" y="3616240"/>
            <a:ext cx="9618130" cy="2422150"/>
          </a:xfrm>
          <a:prstGeom prst="wedgeRectCallout">
            <a:avLst>
              <a:gd name="adj1" fmla="val -25202"/>
              <a:gd name="adj2" fmla="val 60908"/>
            </a:avLst>
          </a:prstGeom>
          <a:solidFill>
            <a:srgbClr val="C7F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ая выноска 35"/>
          <p:cNvSpPr/>
          <p:nvPr/>
        </p:nvSpPr>
        <p:spPr>
          <a:xfrm>
            <a:off x="722494" y="5826245"/>
            <a:ext cx="4207296" cy="3176448"/>
          </a:xfrm>
          <a:prstGeom prst="wedgeRectCallout">
            <a:avLst>
              <a:gd name="adj1" fmla="val 56793"/>
              <a:gd name="adj2" fmla="val -24107"/>
            </a:avLst>
          </a:prstGeom>
          <a:solidFill>
            <a:srgbClr val="63D3C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595987" y="3660873"/>
            <a:ext cx="8697943" cy="1768201"/>
          </a:xfrm>
          <a:prstGeom prst="wedgeRectCallout">
            <a:avLst>
              <a:gd name="adj1" fmla="val -24900"/>
              <a:gd name="adj2" fmla="val 68992"/>
            </a:avLst>
          </a:prstGeom>
          <a:solidFill>
            <a:srgbClr val="49CFD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ятиугольник 4">
            <a:extLst>
              <a:ext uri="{FF2B5EF4-FFF2-40B4-BE49-F238E27FC236}">
                <a16:creationId xmlns:a16="http://schemas.microsoft.com/office/drawing/2014/main" xmlns="" id="{2A7B3EB0-CE72-CD46-924B-14C7DB3E1FC2}"/>
              </a:ext>
            </a:extLst>
          </p:cNvPr>
          <p:cNvSpPr/>
          <p:nvPr/>
        </p:nvSpPr>
        <p:spPr>
          <a:xfrm>
            <a:off x="589152" y="207234"/>
            <a:ext cx="6179462" cy="2557160"/>
          </a:xfrm>
          <a:prstGeom prst="homePlate">
            <a:avLst/>
          </a:prstGeom>
          <a:solidFill>
            <a:srgbClr val="5CBFE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10125" y="5826245"/>
            <a:ext cx="3983806" cy="4400430"/>
          </a:xfrm>
          <a:prstGeom prst="rect">
            <a:avLst/>
          </a:prstGeom>
          <a:solidFill>
            <a:srgbClr val="D6F0E6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60138"/>
            <a:endParaRPr lang="ru-RU" sz="3071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683779" y="3628407"/>
            <a:ext cx="5186484" cy="414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560138"/>
            <a:r>
              <a:rPr lang="ru-RU" sz="2094" b="1" dirty="0">
                <a:solidFill>
                  <a:prstClr val="black"/>
                </a:solidFill>
              </a:rPr>
              <a:t>3. ОЖИДАНИЯ ОТ ПРАВОВОЙ ПОДДЕРЖКИ</a:t>
            </a:r>
            <a:endParaRPr lang="ru-RU" sz="2094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4852" y="422692"/>
            <a:ext cx="4607630" cy="4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560138"/>
            <a:r>
              <a:rPr lang="ru-RU" sz="2244" b="1" u="sng" dirty="0">
                <a:solidFill>
                  <a:srgbClr val="1E2340"/>
                </a:solidFill>
              </a:rPr>
              <a:t>1. ПРИОРИТЕТНАЯ ЗАДАЧА</a:t>
            </a:r>
            <a:endParaRPr lang="ru-RU" sz="2244" u="sng" dirty="0">
              <a:solidFill>
                <a:srgbClr val="1E234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09832" y="3155473"/>
            <a:ext cx="3987374" cy="46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560138"/>
            <a:r>
              <a:rPr lang="ru-RU" sz="2394" b="1" u="sng" dirty="0">
                <a:solidFill>
                  <a:srgbClr val="00B050"/>
                </a:solidFill>
              </a:rPr>
              <a:t>КАКОЙ КЛИЕНТСКИЙ ОПЫТ?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423579" y="3115611"/>
            <a:ext cx="5446684" cy="46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560138"/>
            <a:r>
              <a:rPr lang="ru-RU" sz="2394" b="1" u="sng" dirty="0">
                <a:solidFill>
                  <a:srgbClr val="0070C0"/>
                </a:solidFill>
              </a:rPr>
              <a:t>КАК ВАШИ КОЛЛЕГИ РЕШАЮТ ЗАДАЧУ?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21113" y="6094819"/>
            <a:ext cx="3538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60138"/>
            <a:r>
              <a:rPr lang="ru-RU" b="1" dirty="0">
                <a:solidFill>
                  <a:prstClr val="black"/>
                </a:solidFill>
              </a:rPr>
              <a:t>КАКОЙ эффект для дальнейшей работы в компании?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78377" y="5928572"/>
            <a:ext cx="3818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60138"/>
            <a:r>
              <a:rPr lang="ru-RU" b="1" dirty="0">
                <a:solidFill>
                  <a:prstClr val="black"/>
                </a:solidFill>
              </a:rPr>
              <a:t>ЧТО по отзывам ваших коллег они уже выигрывают для Компании, применяя инструменты КонсультантПлюс?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0035" y="956802"/>
            <a:ext cx="51872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внешнеторговые сделки с Китаем на выгодных для компании условиях и без риска нарушения действующего законодательства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911798" y="3927328"/>
            <a:ext cx="9140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Принятие к учету </a:t>
            </a:r>
            <a:r>
              <a:rPr lang="ru-RU" b="1" dirty="0"/>
              <a:t>максимально возможного количества вычетов </a:t>
            </a:r>
            <a:r>
              <a:rPr lang="ru-RU" dirty="0"/>
              <a:t>по</a:t>
            </a:r>
            <a:r>
              <a:rPr lang="ru-RU" b="1" dirty="0"/>
              <a:t> </a:t>
            </a:r>
            <a:r>
              <a:rPr lang="ru-RU" dirty="0"/>
              <a:t>НДС</a:t>
            </a:r>
            <a:r>
              <a:rPr lang="ru-RU" b="1" dirty="0"/>
              <a:t> и затрат </a:t>
            </a:r>
            <a:r>
              <a:rPr lang="ru-RU" dirty="0"/>
              <a:t>по налогу на прибыль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Исключение</a:t>
            </a:r>
            <a:r>
              <a:rPr lang="ru-RU" dirty="0"/>
              <a:t> или минимизация рисков </a:t>
            </a:r>
            <a:r>
              <a:rPr lang="ru-RU" b="1" dirty="0"/>
              <a:t>претензий проверяющих органов </a:t>
            </a:r>
            <a:r>
              <a:rPr lang="ru-RU" dirty="0"/>
              <a:t>по внешнеторговым сделкам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Существенное снижение </a:t>
            </a:r>
            <a:r>
              <a:rPr lang="ru-RU" b="1" dirty="0"/>
              <a:t>личных временных затрат на анализ и разработку </a:t>
            </a:r>
            <a:r>
              <a:rPr lang="ru-RU" dirty="0"/>
              <a:t>выгодных форм договоров и соглашений с контрагентами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С нуля разобраться в новом </a:t>
            </a:r>
            <a:r>
              <a:rPr lang="ru-RU" dirty="0"/>
              <a:t>для себя вопросе по торговле с Китаем</a:t>
            </a:r>
            <a:endParaRPr lang="ru-RU" u="sng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05384" y="7225327"/>
            <a:ext cx="37885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608972">
              <a:buFont typeface="+mj-lt"/>
              <a:buAutoNum type="arabicPeriod"/>
              <a:defRPr/>
            </a:pPr>
            <a:r>
              <a:rPr lang="ru-RU" dirty="0"/>
              <a:t>Экономия времени на </a:t>
            </a:r>
            <a:r>
              <a:rPr lang="ru-RU" b="1" dirty="0"/>
              <a:t>изучение вопроса</a:t>
            </a:r>
            <a:r>
              <a:rPr lang="ru-RU" dirty="0"/>
              <a:t>, проработку </a:t>
            </a:r>
            <a:r>
              <a:rPr lang="ru-RU" b="1" dirty="0"/>
              <a:t>всех правовых и налоговых </a:t>
            </a:r>
            <a:r>
              <a:rPr lang="ru-RU" dirty="0"/>
              <a:t>аспектов сделки с Китаем – до 3 раз</a:t>
            </a:r>
          </a:p>
          <a:p>
            <a:pPr marL="342900" lvl="0" indent="-342900" defTabSz="608972">
              <a:buFont typeface="+mj-lt"/>
              <a:buAutoNum type="arabicPeriod"/>
              <a:defRPr/>
            </a:pPr>
            <a:r>
              <a:rPr lang="ru-RU" dirty="0"/>
              <a:t>Продолжение </a:t>
            </a:r>
            <a:r>
              <a:rPr lang="ru-RU" b="1" dirty="0"/>
              <a:t>внешнеэкономической деятельности </a:t>
            </a:r>
            <a:r>
              <a:rPr lang="ru-RU" dirty="0"/>
              <a:t>компании с привлечением новых иностранных партнеров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00A840CC-D5A8-3D45-BBF3-90C76CF0FEF3}"/>
              </a:ext>
            </a:extLst>
          </p:cNvPr>
          <p:cNvSpPr/>
          <p:nvPr/>
        </p:nvSpPr>
        <p:spPr>
          <a:xfrm>
            <a:off x="914156" y="6902162"/>
            <a:ext cx="39730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/>
              <a:t>Сформированная база знаний компании, которая позволяет </a:t>
            </a:r>
            <a:r>
              <a:rPr lang="ru-RU" b="1" dirty="0"/>
              <a:t>осуществлять </a:t>
            </a:r>
            <a:r>
              <a:rPr lang="ru-RU" dirty="0"/>
              <a:t>сделки с Китаем с </a:t>
            </a:r>
            <a:r>
              <a:rPr lang="ru-RU" b="1" dirty="0"/>
              <a:t>минимумом рисков </a:t>
            </a:r>
            <a:r>
              <a:rPr lang="ru-RU" dirty="0"/>
              <a:t>и </a:t>
            </a:r>
            <a:r>
              <a:rPr lang="ru-RU" b="1" dirty="0"/>
              <a:t>учетом максимально выгодных </a:t>
            </a:r>
            <a:r>
              <a:rPr lang="ru-RU" dirty="0"/>
              <a:t>для компании условий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A6FE2161-FFF9-1149-A58D-DB01DE033CF0}"/>
              </a:ext>
            </a:extLst>
          </p:cNvPr>
          <p:cNvSpPr/>
          <p:nvPr/>
        </p:nvSpPr>
        <p:spPr>
          <a:xfrm>
            <a:off x="7080250" y="161917"/>
            <a:ext cx="12323094" cy="26595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560138"/>
            <a:endParaRPr lang="ru-RU" sz="3590" b="1" u="sng" dirty="0">
              <a:solidFill>
                <a:srgbClr val="00B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34192" y="217816"/>
            <a:ext cx="5386924" cy="437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560138"/>
            <a:r>
              <a:rPr lang="ru-RU" sz="2244" b="1" dirty="0"/>
              <a:t>Регулярные работы для решения задачи: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385050" y="751926"/>
            <a:ext cx="118188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Изучить нюансы регулирования таких сделок по налогу на </a:t>
            </a:r>
            <a:r>
              <a:rPr lang="ru-RU" b="1" dirty="0"/>
              <a:t>прибыль</a:t>
            </a:r>
            <a:r>
              <a:rPr lang="ru-RU" dirty="0"/>
              <a:t>, </a:t>
            </a:r>
            <a:r>
              <a:rPr lang="ru-RU" b="1" dirty="0"/>
              <a:t>НДС</a:t>
            </a:r>
            <a:r>
              <a:rPr lang="ru-RU" dirty="0"/>
              <a:t>, учету </a:t>
            </a:r>
            <a:r>
              <a:rPr lang="ru-RU" b="1" dirty="0"/>
              <a:t>таможенных пошлин и сборов</a:t>
            </a:r>
            <a:r>
              <a:rPr lang="ru-RU" dirty="0"/>
              <a:t>, а также по товарам которые подлежат </a:t>
            </a:r>
            <a:r>
              <a:rPr lang="ru-RU" b="1" dirty="0"/>
              <a:t>прослеживаемости </a:t>
            </a:r>
            <a:endParaRPr lang="ru-RU" b="1" dirty="0" smtClean="0"/>
          </a:p>
          <a:p>
            <a:pPr marL="342900" indent="-342900">
              <a:buFont typeface="+mj-lt"/>
              <a:buAutoNum type="arabicPeriod"/>
            </a:pPr>
            <a:endParaRPr lang="ru-RU" sz="1200" b="1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Правильно организовать </a:t>
            </a:r>
            <a:r>
              <a:rPr lang="ru-RU" b="1" dirty="0"/>
              <a:t>бухучет </a:t>
            </a:r>
            <a:r>
              <a:rPr lang="ru-RU" dirty="0"/>
              <a:t>у покупателя </a:t>
            </a:r>
            <a:r>
              <a:rPr lang="ru-RU" b="1" dirty="0"/>
              <a:t>при импорте </a:t>
            </a:r>
            <a:r>
              <a:rPr lang="ru-RU" dirty="0" smtClean="0"/>
              <a:t>товара</a:t>
            </a:r>
          </a:p>
          <a:p>
            <a:pPr marL="342900" indent="-342900">
              <a:buFont typeface="+mj-lt"/>
              <a:buAutoNum type="arabicPeriod"/>
            </a:pP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Оценить, что влияет на налоги и бухучет у покупателя при импорте товара, чтобы определить </a:t>
            </a:r>
            <a:r>
              <a:rPr lang="ru-RU" b="1" dirty="0"/>
              <a:t>выгодные формулировки в договоре </a:t>
            </a:r>
            <a:r>
              <a:rPr lang="ru-RU" b="1" dirty="0" smtClean="0"/>
              <a:t>поставки</a:t>
            </a:r>
            <a:endParaRPr lang="ru-RU" b="1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9604542" y="6443924"/>
            <a:ext cx="9580562" cy="4213875"/>
          </a:xfrm>
          <a:prstGeom prst="roundRect">
            <a:avLst/>
          </a:prstGeom>
          <a:solidFill>
            <a:srgbClr val="FDE634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60138"/>
            <a:endParaRPr lang="ru-RU" sz="2094" b="1" dirty="0">
              <a:solidFill>
                <a:prstClr val="black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09832" y="3697562"/>
            <a:ext cx="4042991" cy="4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560138"/>
            <a:r>
              <a:rPr lang="ru-RU" sz="2394" b="1" dirty="0">
                <a:solidFill>
                  <a:prstClr val="black"/>
                </a:solidFill>
              </a:rPr>
              <a:t>2. </a:t>
            </a:r>
            <a:r>
              <a:rPr lang="ru-RU" sz="2094" b="1" dirty="0">
                <a:solidFill>
                  <a:prstClr val="black"/>
                </a:solidFill>
              </a:rPr>
              <a:t>ПОЧЕМУ ЭТО ВАЖНО СЕЙЧАС</a:t>
            </a:r>
            <a:endParaRPr lang="ru-RU" sz="2693" dirty="0">
              <a:solidFill>
                <a:prstClr val="black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07466620-4F96-DF48-9536-218BC952A7CF}"/>
              </a:ext>
            </a:extLst>
          </p:cNvPr>
          <p:cNvSpPr/>
          <p:nvPr/>
        </p:nvSpPr>
        <p:spPr>
          <a:xfrm>
            <a:off x="660073" y="4130675"/>
            <a:ext cx="8536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Необходимо максимально быстро и безопасно перестроить бизнес-модель, чтобы организовать новые каналы импорта товаров и сырья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Есть ряд особенностей в регулировании отношений с Китаем в которых нужно разобраться и учесть в работу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2135" y="6482891"/>
            <a:ext cx="424454" cy="60523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1554973" y="6469217"/>
            <a:ext cx="71076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560138"/>
            <a:r>
              <a:rPr lang="ru-RU" b="1" dirty="0">
                <a:solidFill>
                  <a:prstClr val="black"/>
                </a:solidFill>
              </a:rPr>
              <a:t>4. ОПТИМАЛЬНЫЙ НАБОР ИНСТРУМЕНТОВ КОНСУЛЬТАНТПЛЮС </a:t>
            </a:r>
          </a:p>
          <a:p>
            <a:pPr defTabSz="1560138"/>
            <a:r>
              <a:rPr lang="ru-RU" b="1" dirty="0">
                <a:solidFill>
                  <a:prstClr val="black"/>
                </a:solidFill>
              </a:rPr>
              <a:t>ДЛЯ ЭФФЕКТИВНОГО РЕШЕНИЯ ЗАДАЧИ: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911798" y="7275665"/>
            <a:ext cx="90952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Изучить как применять соглашение об избежании двойного налогообложения с помощью Готового решения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Сформировать </a:t>
            </a:r>
            <a:r>
              <a:rPr lang="ru-RU" dirty="0"/>
              <a:t>подборку документов, содержащую нормативные акты и </a:t>
            </a:r>
            <a:r>
              <a:rPr lang="ru-RU" dirty="0" smtClean="0"/>
              <a:t>разъяснения </a:t>
            </a:r>
            <a:r>
              <a:rPr lang="ru-RU" dirty="0"/>
              <a:t>по правовым аспектам торговли с Китаем – с помощью Правового навигатора</a:t>
            </a:r>
          </a:p>
          <a:p>
            <a:pPr marL="342900" indent="-342900">
              <a:buFont typeface="+mj-lt"/>
              <a:buAutoNum type="arabicPeriod"/>
            </a:pP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Изучить пошаговые инструкции по импорту товаров в Путеводители по сделкам</a:t>
            </a:r>
          </a:p>
          <a:p>
            <a:pPr marL="342900" indent="-342900">
              <a:buFont typeface="+mj-lt"/>
              <a:buAutoNum type="arabicPeriod"/>
            </a:pP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Проанализировать как облагается импорт товаров из Китая в Готовом решении</a:t>
            </a:r>
          </a:p>
          <a:p>
            <a:pPr marL="342900" indent="-342900">
              <a:buFont typeface="+mj-lt"/>
              <a:buAutoNum type="arabicPeriod"/>
            </a:pP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 помощью Конструктора договоров составить безопасную форму договора поставки на максимально выгодных условиях</a:t>
            </a:r>
          </a:p>
        </p:txBody>
      </p:sp>
    </p:spTree>
    <p:extLst>
      <p:ext uri="{BB962C8B-B14F-4D97-AF65-F5344CB8AC3E}">
        <p14:creationId xmlns:p14="http://schemas.microsoft.com/office/powerpoint/2010/main" val="391998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6" grpId="0" animBg="1"/>
      <p:bldP spid="3" grpId="0" animBg="1"/>
      <p:bldP spid="8" grpId="0" animBg="1"/>
      <p:bldP spid="12" grpId="0"/>
      <p:bldP spid="17" grpId="0"/>
      <p:bldP spid="18" grpId="0"/>
      <p:bldP spid="19" grpId="0"/>
      <p:bldP spid="20" grpId="0"/>
      <p:bldP spid="23" grpId="0"/>
      <p:bldP spid="24" grpId="0"/>
      <p:bldP spid="27" grpId="0"/>
      <p:bldP spid="34" grpId="0" animBg="1"/>
      <p:bldP spid="37" grpId="0" animBg="1"/>
      <p:bldP spid="39" grpId="0"/>
      <p:bldP spid="33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22234" y="614735"/>
            <a:ext cx="6768952" cy="1610940"/>
          </a:xfrm>
          <a:prstGeom prst="roundRect">
            <a:avLst/>
          </a:prstGeom>
          <a:solidFill>
            <a:srgbClr val="49CF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Шаг 1. Изучить как  применять соглашение об избежании двойного налогообложения с помощью </a:t>
            </a:r>
            <a:r>
              <a:rPr lang="ru-RU" sz="2400" b="1" u="sng" dirty="0">
                <a:solidFill>
                  <a:schemeClr val="tx1"/>
                </a:solidFill>
              </a:rPr>
              <a:t>Готового решения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49" y="2835275"/>
            <a:ext cx="5508171" cy="16764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5" name="Прямоугольная выноска 34"/>
          <p:cNvSpPr/>
          <p:nvPr/>
        </p:nvSpPr>
        <p:spPr>
          <a:xfrm>
            <a:off x="5138518" y="2398329"/>
            <a:ext cx="2260422" cy="1177069"/>
          </a:xfrm>
          <a:prstGeom prst="wedgeRectCallout">
            <a:avLst>
              <a:gd name="adj1" fmla="val -64387"/>
              <a:gd name="adj2" fmla="val 18372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507846">
              <a:defRPr/>
            </a:pPr>
            <a:r>
              <a:rPr lang="ru-RU" sz="1814" kern="0" dirty="0">
                <a:latin typeface="Calibri"/>
              </a:rPr>
              <a:t>Выбираем </a:t>
            </a:r>
            <a:r>
              <a:rPr lang="ru-RU" sz="1814" b="1" kern="0" dirty="0">
                <a:latin typeface="Calibri"/>
              </a:rPr>
              <a:t>профиль</a:t>
            </a:r>
            <a:r>
              <a:rPr lang="ru-RU" sz="1814" kern="0" dirty="0">
                <a:latin typeface="Calibri"/>
              </a:rPr>
              <a:t> </a:t>
            </a:r>
            <a:r>
              <a:rPr lang="ru-RU" sz="1814" kern="0" dirty="0" smtClean="0">
                <a:latin typeface="Calibri"/>
              </a:rPr>
              <a:t>и</a:t>
            </a:r>
            <a:r>
              <a:rPr lang="ru-RU" sz="1814" b="1" kern="0" dirty="0" smtClean="0">
                <a:latin typeface="Calibri"/>
              </a:rPr>
              <a:t> </a:t>
            </a:r>
            <a:r>
              <a:rPr lang="ru-RU" sz="1814" kern="0" dirty="0">
                <a:latin typeface="Calibri"/>
              </a:rPr>
              <a:t>воспользуемся </a:t>
            </a:r>
            <a:r>
              <a:rPr lang="ru-RU" sz="1814" b="1" kern="0" dirty="0">
                <a:latin typeface="Calibri"/>
              </a:rPr>
              <a:t>Быстрым поиском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8729" y="3810687"/>
            <a:ext cx="3471919" cy="1678147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rot="0" spcFirstLastPara="0" vert="horz" wrap="square" lIns="118725" tIns="59363" rIns="118725" bIns="5936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8377" algn="ctr" defTabSz="1507846">
              <a:lnSpc>
                <a:spcPct val="101200"/>
              </a:lnSpc>
              <a:spcBef>
                <a:spcPts val="173"/>
              </a:spcBef>
              <a:defRPr/>
            </a:pPr>
            <a:r>
              <a:rPr lang="ru-RU" sz="1600" b="1" kern="0" spc="25" dirty="0">
                <a:solidFill>
                  <a:srgbClr val="F79646">
                    <a:lumMod val="75000"/>
                  </a:srgbClr>
                </a:solidFill>
                <a:latin typeface="Calibri"/>
                <a:cs typeface="Calibri"/>
              </a:rPr>
              <a:t>ТОЛЬКО В КОНСУЛЬТАНТПЛЮС! </a:t>
            </a:r>
          </a:p>
          <a:p>
            <a:pPr marR="8377" algn="ctr" defTabSz="1507846">
              <a:lnSpc>
                <a:spcPct val="101200"/>
              </a:lnSpc>
              <a:spcBef>
                <a:spcPts val="173"/>
              </a:spcBef>
              <a:defRPr/>
            </a:pPr>
            <a:r>
              <a:rPr lang="ru-RU" sz="1600" kern="0" spc="25" dirty="0">
                <a:solidFill>
                  <a:prstClr val="white"/>
                </a:solidFill>
                <a:latin typeface="Calibri"/>
                <a:cs typeface="Calibri"/>
              </a:rPr>
              <a:t>Выбор профиля настраивает работу с системой под задачи конкретного специалиста и позволяет быстрее находить и анализировать информацию</a:t>
            </a:r>
            <a:endParaRPr lang="ru-RU" sz="1600" kern="0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898650" y="3518194"/>
            <a:ext cx="3048000" cy="307681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249" y="5883275"/>
            <a:ext cx="7401215" cy="103661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3" name="Стрелка вправо 42"/>
          <p:cNvSpPr/>
          <p:nvPr/>
        </p:nvSpPr>
        <p:spPr>
          <a:xfrm rot="5400000">
            <a:off x="4645009" y="4882420"/>
            <a:ext cx="1302496" cy="699215"/>
          </a:xfrm>
          <a:prstGeom prst="rightArrow">
            <a:avLst/>
          </a:prstGeom>
          <a:solidFill>
            <a:srgbClr val="49CFD0"/>
          </a:solidFill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vert="vert270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1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249" y="6990421"/>
            <a:ext cx="8069798" cy="354105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5850" y="7454351"/>
            <a:ext cx="9621039" cy="287156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6" name="Стрелка вправо 45"/>
          <p:cNvSpPr/>
          <p:nvPr/>
        </p:nvSpPr>
        <p:spPr>
          <a:xfrm>
            <a:off x="8825601" y="7877940"/>
            <a:ext cx="1302496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wordArtVert" rtlCol="0" anchor="ctr"/>
          <a:lstStyle/>
          <a:p>
            <a:pPr algn="ctr" defTabSz="1087444">
              <a:defRPr/>
            </a:pPr>
            <a:r>
              <a:rPr lang="ru-RU" sz="2800" b="1" kern="0" dirty="0" smtClean="0">
                <a:solidFill>
                  <a:prstClr val="black"/>
                </a:solidFill>
                <a:latin typeface="Open Sans Light"/>
              </a:rPr>
              <a:t>2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2050" y="549275"/>
            <a:ext cx="9641907" cy="304298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7"/>
          <a:srcRect r="7848"/>
          <a:stretch/>
        </p:blipFill>
        <p:spPr>
          <a:xfrm>
            <a:off x="13100050" y="3004795"/>
            <a:ext cx="6042165" cy="361647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9" name="Стрелка вправо 48"/>
          <p:cNvSpPr/>
          <p:nvPr/>
        </p:nvSpPr>
        <p:spPr>
          <a:xfrm rot="16200000">
            <a:off x="13492019" y="6453495"/>
            <a:ext cx="1302496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" rtlCol="0" anchor="ctr"/>
          <a:lstStyle/>
          <a:p>
            <a:pPr algn="ctr" defTabSz="1087444">
              <a:defRPr/>
            </a:pPr>
            <a:r>
              <a:rPr lang="ru-RU" sz="2800" b="1" kern="0" dirty="0" smtClean="0">
                <a:solidFill>
                  <a:prstClr val="black"/>
                </a:solidFill>
                <a:latin typeface="Open Sans Light"/>
              </a:rPr>
              <a:t>3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28569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22234" y="614735"/>
            <a:ext cx="6768952" cy="1610940"/>
          </a:xfrm>
          <a:prstGeom prst="roundRect">
            <a:avLst/>
          </a:prstGeom>
          <a:solidFill>
            <a:srgbClr val="49CF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Шаг </a:t>
            </a:r>
            <a:r>
              <a:rPr lang="ru-RU" sz="2400" dirty="0" smtClean="0">
                <a:solidFill>
                  <a:schemeClr val="tx1"/>
                </a:solidFill>
              </a:rPr>
              <a:t>2. </a:t>
            </a:r>
            <a:r>
              <a:rPr lang="ru-RU" sz="2400" dirty="0">
                <a:solidFill>
                  <a:schemeClr val="tx1"/>
                </a:solidFill>
              </a:rPr>
              <a:t>Сформировать подборку документов, содержащую </a:t>
            </a:r>
            <a:r>
              <a:rPr lang="ru-RU" sz="2400" dirty="0" smtClean="0">
                <a:solidFill>
                  <a:schemeClr val="tx1"/>
                </a:solidFill>
              </a:rPr>
              <a:t>нормативные </a:t>
            </a:r>
            <a:r>
              <a:rPr lang="ru-RU" sz="2400" dirty="0">
                <a:solidFill>
                  <a:schemeClr val="tx1"/>
                </a:solidFill>
              </a:rPr>
              <a:t>акты и </a:t>
            </a:r>
            <a:r>
              <a:rPr lang="ru-RU" sz="2400" dirty="0" smtClean="0">
                <a:solidFill>
                  <a:schemeClr val="tx1"/>
                </a:solidFill>
              </a:rPr>
              <a:t>разъяснени</a:t>
            </a:r>
            <a:r>
              <a:rPr lang="ru-RU" sz="2400" dirty="0">
                <a:solidFill>
                  <a:schemeClr val="tx1"/>
                </a:solidFill>
              </a:rPr>
              <a:t>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по правовым аспектам торговли с Китаем – с помощью </a:t>
            </a:r>
            <a:r>
              <a:rPr lang="ru-RU" sz="2400" b="1" u="sng" dirty="0">
                <a:solidFill>
                  <a:schemeClr val="tx1"/>
                </a:solidFill>
              </a:rPr>
              <a:t>Правового навигатора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2650" y="5578475"/>
            <a:ext cx="3507474" cy="49434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6" name="Прямоугольник 15"/>
          <p:cNvSpPr/>
          <p:nvPr/>
        </p:nvSpPr>
        <p:spPr>
          <a:xfrm>
            <a:off x="15204701" y="7712075"/>
            <a:ext cx="2362200" cy="228600"/>
          </a:xfrm>
          <a:prstGeom prst="rect">
            <a:avLst/>
          </a:prstGeom>
          <a:noFill/>
          <a:ln w="22225">
            <a:solidFill>
              <a:srgbClr val="49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204701" y="8169275"/>
            <a:ext cx="2362200" cy="228600"/>
          </a:xfrm>
          <a:prstGeom prst="rect">
            <a:avLst/>
          </a:prstGeom>
          <a:noFill/>
          <a:ln w="22225">
            <a:solidFill>
              <a:srgbClr val="49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5204701" y="9921875"/>
            <a:ext cx="2362200" cy="228600"/>
          </a:xfrm>
          <a:prstGeom prst="rect">
            <a:avLst/>
          </a:prstGeom>
          <a:noFill/>
          <a:ln w="22225">
            <a:solidFill>
              <a:srgbClr val="49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5204701" y="8702675"/>
            <a:ext cx="2743200" cy="22860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9028" y="1750140"/>
            <a:ext cx="9671368" cy="34956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7" name="Рисунок 56"/>
          <p:cNvPicPr>
            <a:picLocks noChangeAspect="1"/>
          </p:cNvPicPr>
          <p:nvPr/>
        </p:nvPicPr>
        <p:blipFill rotWithShape="1">
          <a:blip r:embed="rId4"/>
          <a:srcRect t="4372"/>
          <a:stretch/>
        </p:blipFill>
        <p:spPr>
          <a:xfrm>
            <a:off x="908050" y="2758472"/>
            <a:ext cx="7848600" cy="169988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9" name="Прямоугольник 58"/>
          <p:cNvSpPr/>
          <p:nvPr/>
        </p:nvSpPr>
        <p:spPr>
          <a:xfrm>
            <a:off x="2241549" y="2758472"/>
            <a:ext cx="1638301" cy="310561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879850" y="4033792"/>
            <a:ext cx="5350706" cy="1363029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5080" algn="ctr">
              <a:lnSpc>
                <a:spcPct val="101200"/>
              </a:lnSpc>
              <a:spcBef>
                <a:spcPts val="105"/>
              </a:spcBef>
            </a:pPr>
            <a:r>
              <a:rPr lang="ru-RU" sz="1400" b="1" spc="15" dirty="0">
                <a:cs typeface="Calibri"/>
              </a:rPr>
              <a:t>Правовой навигатор </a:t>
            </a:r>
            <a:r>
              <a:rPr lang="ru-RU" sz="1400" spc="15" dirty="0">
                <a:cs typeface="Calibri"/>
              </a:rPr>
              <a:t>— это специальный инструмент поиска, основанный на использовании разработанного специалистами "Консультант Плюс" словаря ключевых понятий. Он позволяет быстро и эффективно </a:t>
            </a:r>
            <a:r>
              <a:rPr lang="ru-RU" sz="1400" spc="15" dirty="0" smtClean="0">
                <a:cs typeface="Calibri"/>
              </a:rPr>
              <a:t>подбирает </a:t>
            </a:r>
            <a:r>
              <a:rPr lang="ru-RU" sz="1400" spc="15" dirty="0">
                <a:cs typeface="Calibri"/>
              </a:rPr>
              <a:t>самые нужные и важные на данный момент документы по </a:t>
            </a:r>
            <a:r>
              <a:rPr lang="ru-RU" sz="1400" spc="15" dirty="0" smtClean="0">
                <a:cs typeface="Calibri"/>
              </a:rPr>
              <a:t>вопросу.</a:t>
            </a:r>
          </a:p>
        </p:txBody>
      </p:sp>
      <p:sp>
        <p:nvSpPr>
          <p:cNvPr id="61" name="Прямоугольная выноска 60"/>
          <p:cNvSpPr/>
          <p:nvPr/>
        </p:nvSpPr>
        <p:spPr>
          <a:xfrm>
            <a:off x="4389315" y="2972832"/>
            <a:ext cx="2400943" cy="939301"/>
          </a:xfrm>
          <a:prstGeom prst="wedgeRectCallout">
            <a:avLst>
              <a:gd name="adj1" fmla="val -59643"/>
              <a:gd name="adj2" fmla="val -36443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Воспользуемся Правовым навигатором для поиска материалов по нашей ситуации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831850" y="6205115"/>
            <a:ext cx="9753600" cy="2699641"/>
            <a:chOff x="1060450" y="5959475"/>
            <a:chExt cx="9753600" cy="2699641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5"/>
            <a:srcRect l="1860" t="25498" r="72319"/>
            <a:stretch/>
          </p:blipFill>
          <p:spPr>
            <a:xfrm>
              <a:off x="1072341" y="6643748"/>
              <a:ext cx="4495800" cy="2015368"/>
            </a:xfrm>
            <a:prstGeom prst="rect">
              <a:avLst/>
            </a:prstGeom>
          </p:spPr>
        </p:pic>
        <p:pic>
          <p:nvPicPr>
            <p:cNvPr id="62" name="Рисунок 61"/>
            <p:cNvPicPr>
              <a:picLocks noChangeAspect="1"/>
            </p:cNvPicPr>
            <p:nvPr/>
          </p:nvPicPr>
          <p:blipFill rotWithShape="1">
            <a:blip r:embed="rId5"/>
            <a:srcRect l="-109" t="1" r="81181" b="74222"/>
            <a:stretch/>
          </p:blipFill>
          <p:spPr>
            <a:xfrm>
              <a:off x="1060450" y="5959475"/>
              <a:ext cx="3295650" cy="685800"/>
            </a:xfrm>
            <a:prstGeom prst="rect">
              <a:avLst/>
            </a:prstGeom>
          </p:spPr>
        </p:pic>
        <p:pic>
          <p:nvPicPr>
            <p:cNvPr id="63" name="Рисунок 62"/>
            <p:cNvPicPr>
              <a:picLocks noChangeAspect="1"/>
            </p:cNvPicPr>
            <p:nvPr/>
          </p:nvPicPr>
          <p:blipFill rotWithShape="1">
            <a:blip r:embed="rId5"/>
            <a:srcRect l="55252" t="24648" r="14542"/>
            <a:stretch/>
          </p:blipFill>
          <p:spPr>
            <a:xfrm>
              <a:off x="5554757" y="6633993"/>
              <a:ext cx="5259293" cy="2025123"/>
            </a:xfrm>
            <a:prstGeom prst="rect">
              <a:avLst/>
            </a:prstGeom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 rotWithShape="1">
            <a:blip r:embed="rId5"/>
            <a:srcRect l="31182" r="31728" b="70951"/>
            <a:stretch/>
          </p:blipFill>
          <p:spPr>
            <a:xfrm>
              <a:off x="4356100" y="5968674"/>
              <a:ext cx="6457950" cy="785812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/>
        </p:nvSpPr>
        <p:spPr>
          <a:xfrm>
            <a:off x="843741" y="6205115"/>
            <a:ext cx="9741709" cy="269964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ая выноска 64"/>
          <p:cNvSpPr/>
          <p:nvPr/>
        </p:nvSpPr>
        <p:spPr>
          <a:xfrm>
            <a:off x="10387099" y="8097104"/>
            <a:ext cx="1841670" cy="498338"/>
          </a:xfrm>
          <a:prstGeom prst="wedgeRectCallout">
            <a:avLst>
              <a:gd name="adj1" fmla="val -58245"/>
              <a:gd name="adj2" fmla="val -21416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</a:rPr>
              <a:t>Фильтр по ключевым понятиям</a:t>
            </a:r>
          </a:p>
        </p:txBody>
      </p:sp>
      <p:sp>
        <p:nvSpPr>
          <p:cNvPr id="66" name="Прямоугольная выноска 65"/>
          <p:cNvSpPr/>
          <p:nvPr/>
        </p:nvSpPr>
        <p:spPr>
          <a:xfrm>
            <a:off x="1700664" y="8655587"/>
            <a:ext cx="1841670" cy="498338"/>
          </a:xfrm>
          <a:prstGeom prst="wedgeRectCallout">
            <a:avLst>
              <a:gd name="adj1" fmla="val -26927"/>
              <a:gd name="adj2" fmla="val -75051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</a:rPr>
              <a:t>Группа ключевых понятий</a:t>
            </a:r>
          </a:p>
        </p:txBody>
      </p:sp>
      <p:sp>
        <p:nvSpPr>
          <p:cNvPr id="67" name="Прямоугольная выноска 66"/>
          <p:cNvSpPr/>
          <p:nvPr/>
        </p:nvSpPr>
        <p:spPr>
          <a:xfrm>
            <a:off x="6305380" y="6377204"/>
            <a:ext cx="1841670" cy="498338"/>
          </a:xfrm>
          <a:prstGeom prst="wedgeRectCallout">
            <a:avLst>
              <a:gd name="adj1" fmla="val -58648"/>
              <a:gd name="adj2" fmla="val -8791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</a:rPr>
              <a:t>Быстрый выбор ключевого понятия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xmlns="" id="{C0F96DF7-D86A-DF47-ADE5-FDE0B76E5714}"/>
              </a:ext>
            </a:extLst>
          </p:cNvPr>
          <p:cNvSpPr/>
          <p:nvPr/>
        </p:nvSpPr>
        <p:spPr>
          <a:xfrm>
            <a:off x="4389315" y="9388475"/>
            <a:ext cx="3900741" cy="1378175"/>
          </a:xfrm>
          <a:prstGeom prst="roundRect">
            <a:avLst/>
          </a:prstGeom>
          <a:solidFill>
            <a:srgbClr val="C7F46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5080" algn="ctr">
              <a:lnSpc>
                <a:spcPct val="101200"/>
              </a:lnSpc>
              <a:spcBef>
                <a:spcPts val="105"/>
              </a:spcBef>
            </a:pPr>
            <a:r>
              <a:rPr lang="ru-RU" sz="1400" b="1" spc="15" dirty="0">
                <a:solidFill>
                  <a:prstClr val="black"/>
                </a:solidFill>
                <a:cs typeface="Calibri"/>
              </a:rPr>
              <a:t>Клиентский опыт</a:t>
            </a:r>
          </a:p>
          <a:p>
            <a:pPr marR="5080" algn="ctr">
              <a:lnSpc>
                <a:spcPct val="101200"/>
              </a:lnSpc>
              <a:spcBef>
                <a:spcPts val="105"/>
              </a:spcBef>
            </a:pPr>
            <a:r>
              <a:rPr lang="ru-RU" sz="1400" spc="15" dirty="0">
                <a:solidFill>
                  <a:prstClr val="black"/>
                </a:solidFill>
                <a:cs typeface="Calibri"/>
              </a:rPr>
              <a:t>Для того чтобы погрузиться в незнакомую тему и начать изучение вопроса с нуля оптимально использовать </a:t>
            </a:r>
            <a:r>
              <a:rPr lang="ru-RU" sz="1400" b="1" spc="15" dirty="0">
                <a:solidFill>
                  <a:prstClr val="black"/>
                </a:solidFill>
                <a:cs typeface="Calibri"/>
              </a:rPr>
              <a:t>Правовой навигатор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460" y="9109232"/>
            <a:ext cx="660243" cy="660243"/>
          </a:xfrm>
          <a:prstGeom prst="rect">
            <a:avLst/>
          </a:prstGeom>
        </p:spPr>
      </p:pic>
      <p:sp>
        <p:nvSpPr>
          <p:cNvPr id="68" name="Прямоугольная выноска 67"/>
          <p:cNvSpPr/>
          <p:nvPr/>
        </p:nvSpPr>
        <p:spPr>
          <a:xfrm>
            <a:off x="11194584" y="9153925"/>
            <a:ext cx="3423696" cy="1732025"/>
          </a:xfrm>
          <a:prstGeom prst="wedgeRectCallout">
            <a:avLst>
              <a:gd name="adj1" fmla="val 55390"/>
              <a:gd name="adj2" fmla="val -26815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</a:rPr>
              <a:t>Построим список документов и  получим исчерпывающий перечень материалов по выбранным критериям для полного погружения в вопрос – НПА, Судебную практику, Финансовые и кадровые консультации, Комментарии законодательства 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3488031" y="423399"/>
            <a:ext cx="6152196" cy="1824570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5080" algn="ctr">
              <a:lnSpc>
                <a:spcPct val="101200"/>
              </a:lnSpc>
              <a:spcBef>
                <a:spcPts val="105"/>
              </a:spcBef>
            </a:pPr>
            <a:r>
              <a:rPr lang="ru-RU" sz="1400" b="1" spc="15" dirty="0">
                <a:solidFill>
                  <a:schemeClr val="bg1"/>
                </a:solidFill>
                <a:cs typeface="Calibri"/>
              </a:rPr>
              <a:t>Подборки и консультации Горячей линии</a:t>
            </a:r>
            <a:r>
              <a:rPr lang="ru-RU" sz="1400" spc="15" dirty="0">
                <a:solidFill>
                  <a:schemeClr val="bg1"/>
                </a:solidFill>
                <a:cs typeface="Calibri"/>
              </a:rPr>
              <a:t> содержат ответы на самые актуальные вопросы по кадровой и налоговой тематикам, которые актуальны в работе многих организаций, в том числе и по теме импорта товаров из Китая. По сути, «живой» контент, который </a:t>
            </a:r>
            <a:r>
              <a:rPr lang="ru-RU" sz="1400" b="1" spc="15" dirty="0">
                <a:solidFill>
                  <a:schemeClr val="bg1"/>
                </a:solidFill>
                <a:cs typeface="Calibri"/>
              </a:rPr>
              <a:t>оперативно </a:t>
            </a:r>
            <a:r>
              <a:rPr lang="ru-RU" sz="1400" spc="15" dirty="0">
                <a:solidFill>
                  <a:schemeClr val="bg1"/>
                </a:solidFill>
                <a:cs typeface="Calibri"/>
              </a:rPr>
              <a:t>формируют сами пользователи, обращаясь с вопросами в службы консультирования КонсультантПлюс. </a:t>
            </a:r>
            <a:endParaRPr lang="ru-RU" sz="600" spc="15" dirty="0">
              <a:solidFill>
                <a:schemeClr val="bg1"/>
              </a:solidFill>
              <a:cs typeface="Calibri"/>
            </a:endParaRPr>
          </a:p>
          <a:p>
            <a:pPr marR="5080" algn="ctr">
              <a:lnSpc>
                <a:spcPct val="101200"/>
              </a:lnSpc>
              <a:spcBef>
                <a:spcPts val="105"/>
              </a:spcBef>
            </a:pPr>
            <a:r>
              <a:rPr lang="ru-RU" sz="1400" spc="15" dirty="0">
                <a:solidFill>
                  <a:schemeClr val="bg1"/>
                </a:solidFill>
                <a:cs typeface="Calibri"/>
              </a:rPr>
              <a:t>Они </a:t>
            </a:r>
            <a:r>
              <a:rPr lang="ru-RU" sz="1400" b="1" spc="15" dirty="0">
                <a:solidFill>
                  <a:schemeClr val="bg1"/>
                </a:solidFill>
                <a:cs typeface="Calibri"/>
              </a:rPr>
              <a:t>помогут </a:t>
            </a:r>
            <a:r>
              <a:rPr lang="ru-RU" sz="1400" b="1" u="sng" spc="15" dirty="0">
                <a:solidFill>
                  <a:schemeClr val="bg1"/>
                </a:solidFill>
                <a:cs typeface="Calibri"/>
              </a:rPr>
              <a:t>предупредить ошибки </a:t>
            </a:r>
            <a:r>
              <a:rPr lang="ru-RU" sz="1400" u="sng" spc="15" dirty="0">
                <a:solidFill>
                  <a:schemeClr val="bg1"/>
                </a:solidFill>
                <a:cs typeface="Calibri"/>
              </a:rPr>
              <a:t>и </a:t>
            </a:r>
            <a:r>
              <a:rPr lang="ru-RU" sz="1400" b="1" u="sng" spc="15" dirty="0">
                <a:solidFill>
                  <a:schemeClr val="bg1"/>
                </a:solidFill>
                <a:cs typeface="Calibri"/>
              </a:rPr>
              <a:t>не упустить новые возможности</a:t>
            </a:r>
            <a:endParaRPr lang="ru-RU" sz="1400" u="sng" spc="15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5400000">
            <a:off x="1727298" y="4955736"/>
            <a:ext cx="1302496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270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1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71" name="Стрелка вправо 70"/>
          <p:cNvSpPr/>
          <p:nvPr/>
        </p:nvSpPr>
        <p:spPr>
          <a:xfrm>
            <a:off x="11564511" y="6572556"/>
            <a:ext cx="2819399" cy="883037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wordArt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2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72" name="Стрелка вправо 71"/>
          <p:cNvSpPr/>
          <p:nvPr/>
        </p:nvSpPr>
        <p:spPr>
          <a:xfrm rot="16200000">
            <a:off x="17330594" y="5081732"/>
            <a:ext cx="1063917" cy="685801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3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73" name="Прямоугольная выноска 72"/>
          <p:cNvSpPr/>
          <p:nvPr/>
        </p:nvSpPr>
        <p:spPr>
          <a:xfrm>
            <a:off x="17659776" y="9109232"/>
            <a:ext cx="1841670" cy="498338"/>
          </a:xfrm>
          <a:prstGeom prst="wedgeRectCallout">
            <a:avLst>
              <a:gd name="adj1" fmla="val -26927"/>
              <a:gd name="adj2" fmla="val -75051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</a:rPr>
              <a:t>Перейдем к ИБ ПКГЛ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422398" y="7316365"/>
            <a:ext cx="1638301" cy="310561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368372" y="6405669"/>
            <a:ext cx="1638301" cy="310561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440537" y="7328564"/>
            <a:ext cx="3790019" cy="1576192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5204701" y="6721475"/>
            <a:ext cx="2926468" cy="225716"/>
          </a:xfrm>
          <a:prstGeom prst="rect">
            <a:avLst/>
          </a:prstGeom>
          <a:noFill/>
          <a:ln w="22225">
            <a:solidFill>
              <a:srgbClr val="49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4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22234" y="614735"/>
            <a:ext cx="5672216" cy="1321021"/>
          </a:xfrm>
          <a:prstGeom prst="roundRect">
            <a:avLst/>
          </a:prstGeom>
          <a:solidFill>
            <a:srgbClr val="49CF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38" dirty="0">
                <a:solidFill>
                  <a:schemeClr val="tx1"/>
                </a:solidFill>
              </a:rPr>
              <a:t>Шаг </a:t>
            </a:r>
            <a:r>
              <a:rPr lang="ru-RU" sz="2638" dirty="0" smtClean="0">
                <a:solidFill>
                  <a:schemeClr val="tx1"/>
                </a:solidFill>
              </a:rPr>
              <a:t>3. </a:t>
            </a:r>
            <a:r>
              <a:rPr lang="ru-RU" sz="2638" dirty="0">
                <a:solidFill>
                  <a:schemeClr val="tx1"/>
                </a:solidFill>
              </a:rPr>
              <a:t>Изучить пошаговые инструкции по импорту товаров в </a:t>
            </a:r>
            <a:r>
              <a:rPr lang="ru-RU" sz="2638" b="1" u="sng" dirty="0">
                <a:solidFill>
                  <a:schemeClr val="tx1"/>
                </a:solidFill>
              </a:rPr>
              <a:t>Путеводители по сделкам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1" y="8262100"/>
            <a:ext cx="8978900" cy="19240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3657" y="4102417"/>
            <a:ext cx="4238625" cy="4953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450" y="2386693"/>
            <a:ext cx="4191000" cy="302569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5250" y="4829418"/>
            <a:ext cx="7021689" cy="231070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0" name="Прямоугольная выноска 19"/>
          <p:cNvSpPr/>
          <p:nvPr/>
        </p:nvSpPr>
        <p:spPr>
          <a:xfrm>
            <a:off x="5480050" y="3191367"/>
            <a:ext cx="2400943" cy="939301"/>
          </a:xfrm>
          <a:prstGeom prst="wedgeRectCallout">
            <a:avLst>
              <a:gd name="adj1" fmla="val -54807"/>
              <a:gd name="adj2" fmla="val 34637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Из Правового навигатора перейдем в Путеводитель по сделкам, раздел Импорт товара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60450" y="3825876"/>
            <a:ext cx="4191000" cy="304792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18050" y="5762353"/>
            <a:ext cx="5350706" cy="1770736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5080" lvl="0" algn="ctr">
              <a:lnSpc>
                <a:spcPct val="101200"/>
              </a:lnSpc>
              <a:spcBef>
                <a:spcPts val="105"/>
              </a:spcBef>
              <a:buClr>
                <a:srgbClr val="000000"/>
              </a:buClr>
              <a:defRPr/>
            </a:pPr>
            <a:r>
              <a:rPr lang="ru-RU" sz="1400" b="1" spc="15" dirty="0" smtClean="0">
                <a:solidFill>
                  <a:srgbClr val="F79646">
                    <a:lumMod val="75000"/>
                  </a:srgbClr>
                </a:solidFill>
                <a:latin typeface="Arial"/>
                <a:cs typeface="Calibri"/>
                <a:sym typeface="Arial"/>
              </a:rPr>
              <a:t>ТОЛЬКО </a:t>
            </a:r>
            <a:r>
              <a:rPr lang="ru-RU" sz="1400" b="1" spc="15" dirty="0">
                <a:solidFill>
                  <a:srgbClr val="F79646">
                    <a:lumMod val="75000"/>
                  </a:srgbClr>
                </a:solidFill>
                <a:latin typeface="Arial"/>
                <a:cs typeface="Calibri"/>
                <a:sym typeface="Arial"/>
              </a:rPr>
              <a:t>В КОНСУЛЬТАНТПЛЮС!</a:t>
            </a:r>
          </a:p>
          <a:p>
            <a:pPr marR="5080" algn="ctr">
              <a:lnSpc>
                <a:spcPct val="101200"/>
              </a:lnSpc>
              <a:spcBef>
                <a:spcPts val="105"/>
              </a:spcBef>
            </a:pPr>
            <a:r>
              <a:rPr lang="ru-RU" sz="1400" b="1" dirty="0" smtClean="0"/>
              <a:t>Путеводитель </a:t>
            </a:r>
            <a:r>
              <a:rPr lang="ru-RU" sz="1400" dirty="0"/>
              <a:t>содержит пошаговые инструкции по бухгалтерскому учету и налогообложению различных сделок. Приведены таблицы проводок и практические примеры, также содержатся другие полезные сведения: общая правовая информация по сделкам, нюансы оформления, типовые формы договоров.</a:t>
            </a:r>
            <a:endParaRPr lang="ru-RU" sz="1400" b="1" spc="15" dirty="0">
              <a:cs typeface="Calibri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3068118" y="7325971"/>
            <a:ext cx="1302496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270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1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7162536" y="8517932"/>
            <a:ext cx="2400943" cy="1471904"/>
          </a:xfrm>
          <a:prstGeom prst="wedgeRectCallout">
            <a:avLst>
              <a:gd name="adj1" fmla="val -59643"/>
              <a:gd name="adj2" fmla="val 29707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В оглавлении представлены ключевые аспекты бухгалтерского учета и налогообложения, связанные с импортом товара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79450" y="8676788"/>
            <a:ext cx="6098721" cy="1509362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18850" y="8414658"/>
            <a:ext cx="8425370" cy="157517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/>
          <a:srcRect l="882" t="-229" b="5920"/>
          <a:stretch/>
        </p:blipFill>
        <p:spPr>
          <a:xfrm>
            <a:off x="12700511" y="1716291"/>
            <a:ext cx="6172201" cy="169963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8"/>
          <a:srcRect r="10276"/>
          <a:stretch/>
        </p:blipFill>
        <p:spPr>
          <a:xfrm>
            <a:off x="13073657" y="4682834"/>
            <a:ext cx="6196013" cy="36671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7" name="Прямоугольная выноска 26"/>
          <p:cNvSpPr/>
          <p:nvPr/>
        </p:nvSpPr>
        <p:spPr>
          <a:xfrm>
            <a:off x="11162192" y="7009231"/>
            <a:ext cx="2213947" cy="828778"/>
          </a:xfrm>
          <a:prstGeom prst="wedgeRectCallout">
            <a:avLst>
              <a:gd name="adj1" fmla="val 55822"/>
              <a:gd name="adj2" fmla="val 15239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В Путеводителе представлены таблицы проводок</a:t>
            </a: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0520128" y="4008381"/>
            <a:ext cx="2213947" cy="828778"/>
          </a:xfrm>
          <a:prstGeom prst="wedgeRectCallout">
            <a:avLst>
              <a:gd name="adj1" fmla="val 55822"/>
              <a:gd name="adj2" fmla="val 15239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Ссылки на интересные ситуации из судебной практики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9868880" y="8904276"/>
            <a:ext cx="1302496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wordArt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2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16200000">
            <a:off x="17830303" y="3625921"/>
            <a:ext cx="1414610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3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404850" y="3268224"/>
            <a:ext cx="1776076" cy="49094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2" name="Скругленный прямоугольник 31"/>
          <p:cNvSpPr/>
          <p:nvPr/>
        </p:nvSpPr>
        <p:spPr>
          <a:xfrm>
            <a:off x="12916066" y="568963"/>
            <a:ext cx="6628154" cy="1001985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5080" algn="ctr">
              <a:lnSpc>
                <a:spcPct val="101200"/>
              </a:lnSpc>
              <a:spcBef>
                <a:spcPts val="105"/>
              </a:spcBef>
            </a:pPr>
            <a:r>
              <a:rPr lang="ru-RU" sz="1400" spc="15" dirty="0">
                <a:cs typeface="Calibri"/>
              </a:rPr>
              <a:t>Чтобы документ всегда был у Вас под рукой, установите закладку на целый документ или на нужный фрагмент</a:t>
            </a:r>
            <a:r>
              <a:rPr lang="en-US" sz="1400" spc="15" dirty="0">
                <a:cs typeface="Calibri"/>
              </a:rPr>
              <a:t>. </a:t>
            </a:r>
            <a:r>
              <a:rPr lang="ru-RU" sz="1400" spc="15" dirty="0">
                <a:cs typeface="Calibri"/>
              </a:rPr>
              <a:t>Папки и закладки в системе КонсультантПлюс дают возможность</a:t>
            </a:r>
            <a:r>
              <a:rPr lang="en-US" sz="1400" spc="15" dirty="0">
                <a:cs typeface="Calibri"/>
              </a:rPr>
              <a:t> </a:t>
            </a:r>
            <a:r>
              <a:rPr lang="ru-RU" sz="1400" spc="15" dirty="0">
                <a:cs typeface="Calibri"/>
              </a:rPr>
              <a:t>формировать свое личное пространство правовой информации, надежно сохраняя результаты проделанной работы</a:t>
            </a:r>
          </a:p>
        </p:txBody>
      </p:sp>
      <p:sp>
        <p:nvSpPr>
          <p:cNvPr id="33" name="Прямоугольная выноска 32"/>
          <p:cNvSpPr/>
          <p:nvPr/>
        </p:nvSpPr>
        <p:spPr>
          <a:xfrm>
            <a:off x="15413237" y="3087396"/>
            <a:ext cx="2394648" cy="698341"/>
          </a:xfrm>
          <a:prstGeom prst="wedgeRectCallout">
            <a:avLst>
              <a:gd name="adj1" fmla="val -62022"/>
              <a:gd name="adj2" fmla="val -18407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</a:rPr>
              <a:t>Интересующие материалы сохраняем в Закладки в Избранное</a:t>
            </a:r>
          </a:p>
        </p:txBody>
      </p:sp>
    </p:spTree>
    <p:extLst>
      <p:ext uri="{BB962C8B-B14F-4D97-AF65-F5344CB8AC3E}">
        <p14:creationId xmlns:p14="http://schemas.microsoft.com/office/powerpoint/2010/main" val="214171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22234" y="614735"/>
            <a:ext cx="7272416" cy="1321021"/>
          </a:xfrm>
          <a:prstGeom prst="roundRect">
            <a:avLst/>
          </a:prstGeom>
          <a:solidFill>
            <a:srgbClr val="49CF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38" dirty="0">
                <a:solidFill>
                  <a:schemeClr val="tx1"/>
                </a:solidFill>
              </a:rPr>
              <a:t>Шаг </a:t>
            </a:r>
            <a:r>
              <a:rPr lang="ru-RU" sz="2638" dirty="0" smtClean="0">
                <a:solidFill>
                  <a:schemeClr val="tx1"/>
                </a:solidFill>
              </a:rPr>
              <a:t>4. </a:t>
            </a:r>
            <a:r>
              <a:rPr lang="ru-RU" sz="2638" dirty="0">
                <a:solidFill>
                  <a:schemeClr val="tx1"/>
                </a:solidFill>
              </a:rPr>
              <a:t>Проанализировать как облагается </a:t>
            </a:r>
            <a:r>
              <a:rPr lang="ru-RU" sz="2638" dirty="0" smtClean="0">
                <a:solidFill>
                  <a:schemeClr val="tx1"/>
                </a:solidFill>
              </a:rPr>
              <a:t>импорт </a:t>
            </a:r>
            <a:r>
              <a:rPr lang="ru-RU" sz="2638" dirty="0">
                <a:solidFill>
                  <a:schemeClr val="tx1"/>
                </a:solidFill>
              </a:rPr>
              <a:t>товаров из Китая в </a:t>
            </a:r>
            <a:r>
              <a:rPr lang="ru-RU" sz="2638" b="1" u="sng" dirty="0">
                <a:solidFill>
                  <a:schemeClr val="tx1"/>
                </a:solidFill>
              </a:rPr>
              <a:t>Готовом решении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0" y="4243152"/>
            <a:ext cx="4495800" cy="7429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8361702"/>
            <a:ext cx="6314391" cy="230839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3850" y="6188075"/>
            <a:ext cx="10144391" cy="372651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250" y="2089979"/>
            <a:ext cx="10639425" cy="18764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3" name="Прямоугольная выноска 12"/>
          <p:cNvSpPr/>
          <p:nvPr/>
        </p:nvSpPr>
        <p:spPr>
          <a:xfrm>
            <a:off x="5777857" y="4130674"/>
            <a:ext cx="2400943" cy="1302497"/>
          </a:xfrm>
          <a:prstGeom prst="wedgeRectCallout">
            <a:avLst>
              <a:gd name="adj1" fmla="val -63875"/>
              <a:gd name="adj2" fmla="val 11459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Возвращаемся  к разделу «НДС у покупателя при импорте товаров» и переходим в Готовое решение, т.к. КНР не входит в ЕАЭС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16000" y="4681310"/>
            <a:ext cx="4191000" cy="304792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1520809" y="5466081"/>
            <a:ext cx="1302496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270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1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33199" y="9257403"/>
            <a:ext cx="3048000" cy="1658667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5080" lvl="0" indent="0" algn="ctr" defTabSz="914400" eaLnBrk="1" fontAlgn="auto" latinLnBrk="0" hangingPunct="1">
              <a:lnSpc>
                <a:spcPct val="1012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15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ТОЛЬКО В КОНСУЛЬТАНТ ПЛЮС!</a:t>
            </a:r>
          </a:p>
          <a:p>
            <a:pPr marL="0" marR="5080" lvl="0" indent="0" algn="ctr" defTabSz="914400" eaLnBrk="1" fontAlgn="auto" latinLnBrk="0" hangingPunct="1">
              <a:lnSpc>
                <a:spcPct val="1012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Материалы Готовых решений </a:t>
            </a:r>
            <a:r>
              <a:rPr kumimoji="0" lang="ru-RU" sz="1400" b="1" i="0" u="none" strike="noStrike" kern="0" cap="none" spc="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всегда в актуальном состоянии. </a:t>
            </a:r>
            <a:r>
              <a:rPr kumimoji="0" lang="ru-RU" sz="1400" b="0" i="0" u="none" strike="noStrike" kern="0" cap="none" spc="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Можно быть уверенным в безопасности принятых с их помощью решений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50" y="6615975"/>
            <a:ext cx="6809921" cy="159847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1" name="Прямоугольник 20"/>
          <p:cNvSpPr/>
          <p:nvPr/>
        </p:nvSpPr>
        <p:spPr>
          <a:xfrm>
            <a:off x="984250" y="10253079"/>
            <a:ext cx="4191000" cy="304792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343402" y="8558188"/>
            <a:ext cx="1718048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wordArt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2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pic>
        <p:nvPicPr>
          <p:cNvPr id="23" name="Google Shape;145;p11" descr="image004"/>
          <p:cNvPicPr preferRelativeResize="0"/>
          <p:nvPr/>
        </p:nvPicPr>
        <p:blipFill rotWithShape="1">
          <a:blip r:embed="rId7" cstate="print">
            <a:alphaModFix/>
          </a:blip>
          <a:srcRect b="39975"/>
          <a:stretch/>
        </p:blipFill>
        <p:spPr>
          <a:xfrm>
            <a:off x="13065204" y="4658501"/>
            <a:ext cx="1545659" cy="1225221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4" name="Google Shape;147;p11"/>
          <p:cNvSpPr/>
          <p:nvPr/>
        </p:nvSpPr>
        <p:spPr>
          <a:xfrm>
            <a:off x="10626804" y="4810901"/>
            <a:ext cx="2300986" cy="843907"/>
          </a:xfrm>
          <a:prstGeom prst="wedgeRectCallout">
            <a:avLst>
              <a:gd name="adj1" fmla="val 60802"/>
              <a:gd name="adj2" fmla="val -29355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kern="0" dirty="0">
                <a:solidFill>
                  <a:prstClr val="black"/>
                </a:solidFill>
                <a:sym typeface="Calibri"/>
              </a:rPr>
              <a:t>Выделяем маркером важные элементы материала и добавляем его в Избранное</a:t>
            </a:r>
            <a:endParaRPr sz="1400" kern="0" dirty="0">
              <a:solidFill>
                <a:prstClr val="black"/>
              </a:solidFill>
              <a:sym typeface="Arial"/>
            </a:endParaRPr>
          </a:p>
        </p:txBody>
      </p:sp>
      <p:sp>
        <p:nvSpPr>
          <p:cNvPr id="25" name="Google Shape;99;p9"/>
          <p:cNvSpPr/>
          <p:nvPr/>
        </p:nvSpPr>
        <p:spPr>
          <a:xfrm>
            <a:off x="14870985" y="4455971"/>
            <a:ext cx="3899355" cy="2010966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254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0775" tIns="75375" rIns="150775" bIns="75375" anchor="ctr" anchorCtr="0">
            <a:noAutofit/>
          </a:bodyPr>
          <a:lstStyle/>
          <a:p>
            <a:pPr marR="5080" algn="ctr">
              <a:lnSpc>
                <a:spcPct val="101200"/>
              </a:lnSpc>
              <a:buSzPts val="1400"/>
            </a:pPr>
            <a:endParaRPr lang="ru-RU" b="1" dirty="0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5080" algn="ctr">
              <a:lnSpc>
                <a:spcPct val="101200"/>
              </a:lnSpc>
              <a:buSzPts val="1400"/>
            </a:pPr>
            <a:r>
              <a:rPr lang="ru-RU" b="1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ТОЛЬКО В КОНСУЛЬТАНТ ПЛЮС!</a:t>
            </a:r>
            <a:endParaRPr lang="ru-RU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5080" algn="ctr">
              <a:lnSpc>
                <a:spcPct val="101200"/>
              </a:lnSpc>
              <a:buSzPts val="1400"/>
            </a:pPr>
            <a:r>
              <a:rPr lang="ru-RU" sz="1400" kern="0" spc="15" dirty="0">
                <a:solidFill>
                  <a:prstClr val="white"/>
                </a:solidFill>
                <a:latin typeface="Calibri"/>
                <a:cs typeface="Calibri"/>
              </a:rPr>
              <a:t>При работе с правовой информацией Вы сохраняете не только важные документы, то и результаты их анализа, используя Маркеры. При этом выделенные фрагменты не исчезают как между сеансами работы в системе, так и  при экспорте документа в </a:t>
            </a:r>
            <a:r>
              <a:rPr lang="en-US" sz="1400" kern="0" spc="15" dirty="0">
                <a:solidFill>
                  <a:prstClr val="white"/>
                </a:solidFill>
                <a:latin typeface="Calibri"/>
                <a:cs typeface="Calibri"/>
              </a:rPr>
              <a:t>Word</a:t>
            </a:r>
            <a:r>
              <a:rPr lang="ru-RU" sz="1400" kern="0" spc="15" dirty="0">
                <a:solidFill>
                  <a:prstClr val="white"/>
                </a:solidFill>
                <a:latin typeface="Calibri"/>
                <a:cs typeface="Calibri"/>
              </a:rPr>
              <a:t>.</a:t>
            </a:r>
          </a:p>
          <a:p>
            <a:pPr marL="0" marR="5080" lvl="0" indent="0" algn="ctr" rtl="0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kern="0" spc="15" dirty="0">
              <a:solidFill>
                <a:prstClr val="white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7" name="Google Shape;147;p11">
            <a:extLst>
              <a:ext uri="{FF2B5EF4-FFF2-40B4-BE49-F238E27FC236}">
                <a16:creationId xmlns:a16="http://schemas.microsoft.com/office/drawing/2014/main" xmlns="" id="{BCCF9654-4B72-054C-B228-DB63FDB85408}"/>
              </a:ext>
            </a:extLst>
          </p:cNvPr>
          <p:cNvSpPr/>
          <p:nvPr/>
        </p:nvSpPr>
        <p:spPr>
          <a:xfrm>
            <a:off x="12566650" y="9982180"/>
            <a:ext cx="3657600" cy="687912"/>
          </a:xfrm>
          <a:prstGeom prst="wedgeRectCallout">
            <a:avLst>
              <a:gd name="adj1" fmla="val 40196"/>
              <a:gd name="adj2" fmla="val -91558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kern="0" dirty="0">
                <a:solidFill>
                  <a:prstClr val="black"/>
                </a:solidFill>
                <a:sym typeface="Calibri"/>
              </a:rPr>
              <a:t>В </a:t>
            </a:r>
            <a:r>
              <a:rPr lang="ru-RU" sz="1400" b="1" kern="0" dirty="0">
                <a:solidFill>
                  <a:prstClr val="black"/>
                </a:solidFill>
                <a:sym typeface="Calibri"/>
              </a:rPr>
              <a:t>нескольких абазах </a:t>
            </a:r>
            <a:r>
              <a:rPr lang="ru-RU" sz="1400" kern="0" dirty="0">
                <a:solidFill>
                  <a:prstClr val="black"/>
                </a:solidFill>
                <a:sym typeface="Calibri"/>
              </a:rPr>
              <a:t>текста содержится описание </a:t>
            </a:r>
            <a:r>
              <a:rPr lang="ru-RU" sz="1400" b="1" kern="0" dirty="0" smtClean="0">
                <a:solidFill>
                  <a:prstClr val="black"/>
                </a:solidFill>
                <a:sym typeface="Calibri"/>
              </a:rPr>
              <a:t>особенностей </a:t>
            </a:r>
            <a:r>
              <a:rPr lang="ru-RU" sz="1400" kern="0" dirty="0" smtClean="0">
                <a:solidFill>
                  <a:prstClr val="black"/>
                </a:solidFill>
                <a:sym typeface="Calibri"/>
              </a:rPr>
              <a:t>налогообложения импорта </a:t>
            </a:r>
            <a:r>
              <a:rPr lang="ru-RU" sz="1400" kern="0" dirty="0">
                <a:solidFill>
                  <a:prstClr val="black"/>
                </a:solidFill>
                <a:sym typeface="Calibri"/>
              </a:rPr>
              <a:t>товаров из Китая</a:t>
            </a:r>
            <a:endParaRPr sz="1400" kern="0" dirty="0">
              <a:solidFill>
                <a:prstClr val="black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1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547" y="3389119"/>
            <a:ext cx="6248400" cy="17049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5" name="Скругленный прямоугольник 14"/>
          <p:cNvSpPr/>
          <p:nvPr/>
        </p:nvSpPr>
        <p:spPr>
          <a:xfrm>
            <a:off x="722234" y="614735"/>
            <a:ext cx="7272416" cy="1321021"/>
          </a:xfrm>
          <a:prstGeom prst="roundRect">
            <a:avLst/>
          </a:prstGeom>
          <a:solidFill>
            <a:srgbClr val="49CF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38" dirty="0">
                <a:solidFill>
                  <a:schemeClr val="tx1"/>
                </a:solidFill>
              </a:rPr>
              <a:t>Шаг </a:t>
            </a:r>
            <a:r>
              <a:rPr lang="ru-RU" sz="2638" dirty="0" smtClean="0">
                <a:solidFill>
                  <a:schemeClr val="tx1"/>
                </a:solidFill>
              </a:rPr>
              <a:t>5. </a:t>
            </a:r>
            <a:r>
              <a:rPr lang="ru-RU" sz="2638" dirty="0">
                <a:solidFill>
                  <a:schemeClr val="tx1"/>
                </a:solidFill>
              </a:rPr>
              <a:t>С помощью </a:t>
            </a:r>
            <a:r>
              <a:rPr lang="ru-RU" sz="2638" b="1" u="sng" dirty="0">
                <a:solidFill>
                  <a:schemeClr val="tx1"/>
                </a:solidFill>
              </a:rPr>
              <a:t>Конструктора договоров </a:t>
            </a:r>
            <a:r>
              <a:rPr lang="ru-RU" sz="2638" dirty="0">
                <a:solidFill>
                  <a:schemeClr val="tx1"/>
                </a:solidFill>
              </a:rPr>
              <a:t>составить безопасную форму договора поставки на максимально выгодных условиях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b="42857"/>
          <a:stretch/>
        </p:blipFill>
        <p:spPr>
          <a:xfrm>
            <a:off x="908050" y="2454275"/>
            <a:ext cx="8775793" cy="24384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t="6041" r="7649"/>
          <a:stretch/>
        </p:blipFill>
        <p:spPr>
          <a:xfrm>
            <a:off x="905828" y="6329201"/>
            <a:ext cx="6723627" cy="471645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t="92857" r="22968"/>
          <a:stretch/>
        </p:blipFill>
        <p:spPr>
          <a:xfrm>
            <a:off x="905828" y="5015313"/>
            <a:ext cx="8780236" cy="39588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2" name="Прямоугольная выноска 11"/>
          <p:cNvSpPr/>
          <p:nvPr/>
        </p:nvSpPr>
        <p:spPr>
          <a:xfrm>
            <a:off x="6927850" y="2880697"/>
            <a:ext cx="2400943" cy="1148852"/>
          </a:xfrm>
          <a:prstGeom prst="wedgeRectCallout">
            <a:avLst>
              <a:gd name="adj1" fmla="val -63875"/>
              <a:gd name="adj2" fmla="val 11459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Возвращаемся  к Путеводителю </a:t>
            </a:r>
            <a:r>
              <a:rPr lang="ru-RU" sz="1400" b="1" kern="0" dirty="0" smtClean="0">
                <a:solidFill>
                  <a:prstClr val="black"/>
                </a:solidFill>
              </a:rPr>
              <a:t>по сделкам и </a:t>
            </a:r>
            <a:r>
              <a:rPr lang="ru-RU" sz="1400" b="1" kern="0" dirty="0">
                <a:solidFill>
                  <a:prstClr val="black"/>
                </a:solidFill>
              </a:rPr>
              <a:t>переходим в раздел «Договор поставки»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727450" y="5076183"/>
            <a:ext cx="1905000" cy="670022"/>
          </a:xfrm>
          <a:prstGeom prst="wedgeRectCallout">
            <a:avLst>
              <a:gd name="adj1" fmla="val -62666"/>
              <a:gd name="adj2" fmla="val -31496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Переходим к форме договора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01343" y="5060856"/>
            <a:ext cx="1968907" cy="350337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4757166" y="8356879"/>
            <a:ext cx="2057400" cy="829339"/>
          </a:xfrm>
          <a:prstGeom prst="wedgeRectCallout">
            <a:avLst>
              <a:gd name="adj1" fmla="val -59114"/>
              <a:gd name="adj2" fmla="val -18402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Перейдем к форме Договора поставки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48959" y="6122153"/>
            <a:ext cx="4020597" cy="1363029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50781" tIns="75390" rIns="150781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5080" algn="ctr">
              <a:lnSpc>
                <a:spcPct val="101200"/>
              </a:lnSpc>
              <a:spcBef>
                <a:spcPts val="105"/>
              </a:spcBef>
            </a:pPr>
            <a:r>
              <a:rPr lang="ru-RU" sz="1400" dirty="0"/>
              <a:t>По ссылке представлены все основные формы документов – договор, спецификация, акт, график платежей, претензионное письмо и т.д.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9563" y="8462801"/>
            <a:ext cx="3276600" cy="574990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1644186" y="5691596"/>
            <a:ext cx="1055742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270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1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8172122" y="8196141"/>
            <a:ext cx="2191783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wordArt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2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8668" y="5884579"/>
            <a:ext cx="8327366" cy="472309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1" name="Прямоугольник 20"/>
          <p:cNvSpPr/>
          <p:nvPr/>
        </p:nvSpPr>
        <p:spPr>
          <a:xfrm>
            <a:off x="10737850" y="7129544"/>
            <a:ext cx="5257800" cy="574990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16211013" y="6645275"/>
            <a:ext cx="2604037" cy="1683744"/>
          </a:xfrm>
          <a:prstGeom prst="wedgeRectCallout">
            <a:avLst>
              <a:gd name="adj1" fmla="val -55734"/>
              <a:gd name="adj2" fmla="val -12825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Перейдем к созданию договора в </a:t>
            </a:r>
            <a:r>
              <a:rPr lang="ru-RU" sz="1400" b="1" kern="0" dirty="0" smtClean="0">
                <a:solidFill>
                  <a:prstClr val="black"/>
                </a:solidFill>
              </a:rPr>
              <a:t>Конструкторе договоров, чтобы сформировать договор на выгодных для себя условиях с учетом всех рисков и возможностей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F2EBB237-4A8C-2742-8507-CB3DD7216E8B}"/>
              </a:ext>
            </a:extLst>
          </p:cNvPr>
          <p:cNvSpPr/>
          <p:nvPr/>
        </p:nvSpPr>
        <p:spPr>
          <a:xfrm>
            <a:off x="13929230" y="1934759"/>
            <a:ext cx="5021352" cy="1940769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rot="0" spcFirstLastPara="0" vert="horz" wrap="square" lIns="0" tIns="75390" rIns="0" bIns="753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5080" lvl="0" algn="ctr">
              <a:lnSpc>
                <a:spcPct val="101200"/>
              </a:lnSpc>
              <a:spcBef>
                <a:spcPts val="105"/>
              </a:spcBef>
              <a:buClr>
                <a:srgbClr val="000000"/>
              </a:buClr>
              <a:defRPr/>
            </a:pPr>
            <a:r>
              <a:rPr lang="ru-RU" sz="1400" b="1" spc="15" dirty="0">
                <a:solidFill>
                  <a:srgbClr val="F79646">
                    <a:lumMod val="75000"/>
                  </a:srgbClr>
                </a:solidFill>
                <a:latin typeface="Arial"/>
                <a:cs typeface="Calibri"/>
                <a:sym typeface="Arial"/>
              </a:rPr>
              <a:t>ТОЛЬКО В КОНСУЛЬТАНТПЛЮС!</a:t>
            </a:r>
          </a:p>
          <a:p>
            <a:pPr marR="5080" lvl="0" algn="ctr">
              <a:lnSpc>
                <a:spcPct val="101200"/>
              </a:lnSpc>
              <a:spcBef>
                <a:spcPts val="105"/>
              </a:spcBef>
              <a:buClr>
                <a:srgbClr val="000000"/>
              </a:buClr>
              <a:defRPr/>
            </a:pPr>
            <a:r>
              <a:rPr lang="ru-RU" sz="1400" b="1" dirty="0">
                <a:sym typeface="Arial"/>
              </a:rPr>
              <a:t>Конструктор договоров </a:t>
            </a:r>
            <a:r>
              <a:rPr lang="ru-RU" sz="1400" dirty="0">
                <a:sym typeface="Arial"/>
              </a:rPr>
              <a:t>- уникальный инструмент для составления или экспертизы договоров.</a:t>
            </a:r>
          </a:p>
          <a:p>
            <a:pPr marR="5080" lvl="0" algn="ctr">
              <a:lnSpc>
                <a:spcPct val="101200"/>
              </a:lnSpc>
              <a:spcBef>
                <a:spcPts val="105"/>
              </a:spcBef>
              <a:buClr>
                <a:srgbClr val="000000"/>
              </a:buClr>
              <a:defRPr/>
            </a:pPr>
            <a:r>
              <a:rPr lang="ru-RU" sz="1400" dirty="0">
                <a:sym typeface="Arial"/>
              </a:rPr>
              <a:t>Позволяет создать юридически грамотный проект договора. В ходе составления договора появляются предупреждения о рисках, автоматически исключаются противоречащие друг другу условия договора. Позволяет провести экспертизу условий договора, предложенного клиентом.</a:t>
            </a:r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15086779" y="5138277"/>
            <a:ext cx="1055742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3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xmlns="" id="{A6291777-9BBA-6948-96AE-334D3D6BD046}"/>
              </a:ext>
            </a:extLst>
          </p:cNvPr>
          <p:cNvSpPr/>
          <p:nvPr/>
        </p:nvSpPr>
        <p:spPr>
          <a:xfrm>
            <a:off x="8705773" y="434539"/>
            <a:ext cx="5655672" cy="1376965"/>
          </a:xfrm>
          <a:prstGeom prst="roundRect">
            <a:avLst/>
          </a:prstGeom>
          <a:solidFill>
            <a:srgbClr val="C7F46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8632" tIns="124315" rIns="248632" bIns="1243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8377" algn="ctr">
              <a:lnSpc>
                <a:spcPct val="101200"/>
              </a:lnSpc>
              <a:spcBef>
                <a:spcPts val="173"/>
              </a:spcBef>
            </a:pPr>
            <a:r>
              <a:rPr lang="ru-RU" sz="1600" b="1" spc="25" dirty="0">
                <a:solidFill>
                  <a:schemeClr val="tx1"/>
                </a:solidFill>
                <a:cs typeface="Calibri"/>
              </a:rPr>
              <a:t>Клиентский опыт</a:t>
            </a:r>
          </a:p>
          <a:p>
            <a:pPr marR="8377" algn="ctr">
              <a:lnSpc>
                <a:spcPct val="101200"/>
              </a:lnSpc>
              <a:spcBef>
                <a:spcPts val="173"/>
              </a:spcBef>
            </a:pPr>
            <a:r>
              <a:rPr lang="ru-RU" sz="1400" dirty="0">
                <a:solidFill>
                  <a:schemeClr val="tx1"/>
                </a:solidFill>
              </a:rPr>
              <a:t>Договор поставки является одним из наиболее сложных и насыщенных по количеству условий видов договор. Текущая ситуация требует обратить внимание на пункты, которые ранее могли быть не в приоритете</a:t>
            </a:r>
            <a:endParaRPr lang="ru-RU" sz="1400" spc="25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9A4A845C-22CC-EC4A-99C8-86D8615C61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653" y="16321"/>
            <a:ext cx="771948" cy="77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0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22234" y="614735"/>
            <a:ext cx="7272416" cy="1321021"/>
          </a:xfrm>
          <a:prstGeom prst="roundRect">
            <a:avLst/>
          </a:prstGeom>
          <a:solidFill>
            <a:srgbClr val="49CF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38" dirty="0">
                <a:solidFill>
                  <a:schemeClr val="tx1"/>
                </a:solidFill>
              </a:rPr>
              <a:t>Шаг </a:t>
            </a:r>
            <a:r>
              <a:rPr lang="ru-RU" sz="2638" dirty="0" smtClean="0">
                <a:solidFill>
                  <a:schemeClr val="tx1"/>
                </a:solidFill>
              </a:rPr>
              <a:t>5. </a:t>
            </a:r>
            <a:r>
              <a:rPr lang="ru-RU" sz="2638" dirty="0">
                <a:solidFill>
                  <a:schemeClr val="tx1"/>
                </a:solidFill>
              </a:rPr>
              <a:t>С помощью </a:t>
            </a:r>
            <a:r>
              <a:rPr lang="ru-RU" sz="2638" b="1" u="sng" dirty="0">
                <a:solidFill>
                  <a:schemeClr val="tx1"/>
                </a:solidFill>
              </a:rPr>
              <a:t>Конструктора договоров </a:t>
            </a:r>
            <a:r>
              <a:rPr lang="ru-RU" sz="2638" dirty="0">
                <a:solidFill>
                  <a:schemeClr val="tx1"/>
                </a:solidFill>
              </a:rPr>
              <a:t>составить безопасную форму договора поставки на максимально выгодных условиях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t="4020" r="27038"/>
          <a:stretch/>
        </p:blipFill>
        <p:spPr>
          <a:xfrm>
            <a:off x="908050" y="2073275"/>
            <a:ext cx="6477000" cy="18192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b="6152"/>
          <a:stretch/>
        </p:blipFill>
        <p:spPr>
          <a:xfrm>
            <a:off x="908050" y="4497294"/>
            <a:ext cx="7910091" cy="435778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2050" y="7326310"/>
            <a:ext cx="5886450" cy="27813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4900" y="5034784"/>
            <a:ext cx="5619750" cy="15716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23146" y="486940"/>
            <a:ext cx="5905500" cy="27527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73362" y="3240388"/>
            <a:ext cx="8143875" cy="9715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4" name="Стрелка вправо 13"/>
          <p:cNvSpPr/>
          <p:nvPr/>
        </p:nvSpPr>
        <p:spPr>
          <a:xfrm rot="5400000">
            <a:off x="5662835" y="3839573"/>
            <a:ext cx="1055742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270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1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62354" y="4608702"/>
            <a:ext cx="2079296" cy="498193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10354" y="4802095"/>
            <a:ext cx="2079296" cy="257175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38954" y="7621495"/>
            <a:ext cx="4441496" cy="685800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6755043" y="4081328"/>
            <a:ext cx="2400943" cy="1271448"/>
          </a:xfrm>
          <a:prstGeom prst="wedgeRectCallout">
            <a:avLst>
              <a:gd name="adj1" fmla="val -63875"/>
              <a:gd name="adj2" fmla="val 11459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В случае фиксации цены товара в валюте рекомендуем обратить внимание на материал об учете товаров  и курсовых разниц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623550" y="8343899"/>
            <a:ext cx="4038600" cy="228600"/>
          </a:xfrm>
          <a:prstGeom prst="rect">
            <a:avLst/>
          </a:prstGeom>
          <a:noFill/>
          <a:ln w="22225">
            <a:solidFill>
              <a:srgbClr val="2B73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15788558" y="7492122"/>
            <a:ext cx="2400943" cy="1378324"/>
          </a:xfrm>
          <a:prstGeom prst="wedgeRectCallout">
            <a:avLst>
              <a:gd name="adj1" fmla="val -63875"/>
              <a:gd name="adj2" fmla="val 11459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Также рекомендуем зафиксировать возможность изменения цены товара при наступлении определённых событий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77999" y="9836940"/>
            <a:ext cx="8582025" cy="10382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4" name="Стрелка вправо 23"/>
          <p:cNvSpPr/>
          <p:nvPr/>
        </p:nvSpPr>
        <p:spPr>
          <a:xfrm>
            <a:off x="8877648" y="7811729"/>
            <a:ext cx="1055742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wordArt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2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14476449" y="6614643"/>
            <a:ext cx="1055742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" rtlCol="0" anchor="ctr"/>
          <a:lstStyle/>
          <a:p>
            <a:pPr algn="ctr" defTabSz="1087444">
              <a:defRPr/>
            </a:pPr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3</a:t>
            </a:r>
            <a:endParaRPr lang="ru-RU" sz="2000" b="1" kern="0" dirty="0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xmlns="" id="{C0F96DF7-D86A-DF47-ADE5-FDE0B76E5714}"/>
              </a:ext>
            </a:extLst>
          </p:cNvPr>
          <p:cNvSpPr/>
          <p:nvPr/>
        </p:nvSpPr>
        <p:spPr>
          <a:xfrm>
            <a:off x="569563" y="8974052"/>
            <a:ext cx="8960877" cy="1895468"/>
          </a:xfrm>
          <a:prstGeom prst="roundRect">
            <a:avLst/>
          </a:prstGeom>
          <a:solidFill>
            <a:srgbClr val="C7F46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8632" tIns="124315" rIns="248632" bIns="1243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8377" algn="ctr">
              <a:lnSpc>
                <a:spcPct val="101200"/>
              </a:lnSpc>
              <a:spcBef>
                <a:spcPts val="173"/>
              </a:spcBef>
            </a:pPr>
            <a:r>
              <a:rPr lang="ru-RU" sz="1600" b="1" spc="25" dirty="0">
                <a:solidFill>
                  <a:schemeClr val="tx1"/>
                </a:solidFill>
                <a:cs typeface="Calibri"/>
              </a:rPr>
              <a:t>Клиентский опыт</a:t>
            </a:r>
          </a:p>
          <a:p>
            <a:pPr marR="8377" algn="ctr">
              <a:lnSpc>
                <a:spcPct val="101200"/>
              </a:lnSpc>
              <a:spcBef>
                <a:spcPts val="173"/>
              </a:spcBef>
            </a:pPr>
            <a:r>
              <a:rPr lang="ru-RU" sz="1400" dirty="0">
                <a:solidFill>
                  <a:schemeClr val="tx1"/>
                </a:solidFill>
              </a:rPr>
              <a:t>Стороны договора могут при заключении договора или в последующем выбрать по соглашению между собой право, которое подлежит применению к их правам и обязанностям по этому договору (</a:t>
            </a:r>
            <a:r>
              <a:rPr lang="ru-RU" sz="140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ст. 1210</a:t>
            </a:r>
            <a:r>
              <a:rPr lang="ru-RU" sz="1400" dirty="0">
                <a:solidFill>
                  <a:schemeClr val="tx1"/>
                </a:solidFill>
              </a:rPr>
              <a:t> ГК РФ). При отсутствии такого соглашения применяется право страны, где находится сторона, которая осуществляет его исполнение, имеющее решающее значение для содержания договора.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R="8377" algn="ctr">
              <a:lnSpc>
                <a:spcPct val="101200"/>
              </a:lnSpc>
              <a:spcBef>
                <a:spcPts val="173"/>
              </a:spcBef>
            </a:pPr>
            <a:r>
              <a:rPr lang="ru-RU" sz="1400" spc="25" dirty="0" smtClean="0">
                <a:solidFill>
                  <a:schemeClr val="tx1"/>
                </a:solidFill>
                <a:cs typeface="Calibri"/>
              </a:rPr>
              <a:t>Для </a:t>
            </a:r>
            <a:r>
              <a:rPr lang="ru-RU" sz="1400" spc="25" dirty="0">
                <a:solidFill>
                  <a:schemeClr val="tx1"/>
                </a:solidFill>
                <a:cs typeface="Calibri"/>
              </a:rPr>
              <a:t>защиты интересов компании, по заключаемым и заключенным договорам лучше напрямую в тексте зафиксировать право какой страны будет применяться, как наиболее выгодное для компании 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514" y="8773903"/>
            <a:ext cx="771948" cy="771948"/>
          </a:xfrm>
          <a:prstGeom prst="rect">
            <a:avLst/>
          </a:prstGeom>
        </p:spPr>
      </p:pic>
      <p:sp>
        <p:nvSpPr>
          <p:cNvPr id="28" name="Стрелка вправо 27"/>
          <p:cNvSpPr/>
          <p:nvPr/>
        </p:nvSpPr>
        <p:spPr>
          <a:xfrm rot="16200000">
            <a:off x="14476450" y="4348114"/>
            <a:ext cx="1055742" cy="699215"/>
          </a:xfrm>
          <a:prstGeom prst="rightArrow">
            <a:avLst/>
          </a:prstGeom>
          <a:solidFill>
            <a:srgbClr val="49CFD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vert="vert" rtlCol="0" anchor="ctr"/>
          <a:lstStyle/>
          <a:p>
            <a:pPr algn="ctr" defTabSz="1087444"/>
            <a:r>
              <a:rPr lang="ru-RU" sz="2800" b="1" kern="0" dirty="0">
                <a:solidFill>
                  <a:prstClr val="black"/>
                </a:solidFill>
                <a:latin typeface="Open Sans Light"/>
              </a:rPr>
              <a:t>4</a:t>
            </a: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11167236" y="1137053"/>
            <a:ext cx="2400943" cy="1378324"/>
          </a:xfrm>
          <a:prstGeom prst="wedgeRectCallout">
            <a:avLst>
              <a:gd name="adj1" fmla="val 58843"/>
              <a:gd name="adj2" fmla="val 30414"/>
            </a:avLst>
          </a:prstGeom>
          <a:solidFill>
            <a:srgbClr val="49CFD0"/>
          </a:solidFill>
          <a:ln w="25400" cap="flat" cmpd="sng" algn="ctr">
            <a:solidFill>
              <a:srgbClr val="2B737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</a:rPr>
              <a:t>Зафиксируйте в договоре Арбитражный суд, в которым будут рассматриваться споры в случае необходимости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340424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7456</TotalTime>
  <Words>1219</Words>
  <Application>Microsoft Office PowerPoint</Application>
  <PresentationFormat>Произвольный</PresentationFormat>
  <Paragraphs>116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выбора лучшего решения</dc:title>
  <dc:creator>Руденко Максим Дмитриевич</dc:creator>
  <cp:lastModifiedBy>Русских Светлана Федоровна</cp:lastModifiedBy>
  <cp:revision>447</cp:revision>
  <cp:lastPrinted>2022-03-15T03:33:54Z</cp:lastPrinted>
  <dcterms:created xsi:type="dcterms:W3CDTF">2021-03-11T06:58:42Z</dcterms:created>
  <dcterms:modified xsi:type="dcterms:W3CDTF">2022-03-22T06:05:50Z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2021-03-11T00:00:00Z</vt:filetime>
  </property>
</Properties>
</file>