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9"/>
  </p:notesMasterIdLst>
  <p:sldIdLst>
    <p:sldId id="375" r:id="rId2"/>
    <p:sldId id="376" r:id="rId3"/>
    <p:sldId id="379" r:id="rId4"/>
    <p:sldId id="377" r:id="rId5"/>
    <p:sldId id="373" r:id="rId6"/>
    <p:sldId id="374" r:id="rId7"/>
    <p:sldId id="378" r:id="rId8"/>
  </p:sldIdLst>
  <p:sldSz cx="20104100" cy="11309350"/>
  <p:notesSz cx="20104100" cy="113093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34"/>
    <a:srgbClr val="C7F464"/>
    <a:srgbClr val="49CFD0"/>
    <a:srgbClr val="F2F3F3"/>
    <a:srgbClr val="79D3D3"/>
    <a:srgbClr val="454F5B"/>
    <a:srgbClr val="D6F0E6"/>
    <a:srgbClr val="4ECDC4"/>
    <a:srgbClr val="1E234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11" autoAdjust="0"/>
    <p:restoredTop sz="94681"/>
  </p:normalViewPr>
  <p:slideViewPr>
    <p:cSldViewPr>
      <p:cViewPr varScale="1">
        <p:scale>
          <a:sx n="71" d="100"/>
          <a:sy n="71" d="100"/>
        </p:scale>
        <p:origin x="9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A947400-2B69-432B-B4A9-F35A22D70B81}" type="datetimeFigureOut">
              <a:rPr lang="ru-RU" smtClean="0"/>
              <a:pPr/>
              <a:t>24.03.2022</a:t>
            </a:fld>
            <a:endParaRPr lang="ru-RU"/>
          </a:p>
        </p:txBody>
      </p:sp>
      <p:sp>
        <p:nvSpPr>
          <p:cNvPr id="4" name="Образ слайда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10CBC1FB-3ACC-4E9B-B569-1DAD7143C368}" type="slidenum">
              <a:rPr lang="ru-RU" smtClean="0"/>
              <a:pPr/>
              <a:t>‹#›</a:t>
            </a:fld>
            <a:endParaRPr lang="ru-RU"/>
          </a:p>
        </p:txBody>
      </p:sp>
    </p:spTree>
    <p:extLst>
      <p:ext uri="{BB962C8B-B14F-4D97-AF65-F5344CB8AC3E}">
        <p14:creationId xmlns:p14="http://schemas.microsoft.com/office/powerpoint/2010/main" val="66043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07808" y="1850860"/>
            <a:ext cx="17088485" cy="3937329"/>
          </a:xfrm>
        </p:spPr>
        <p:txBody>
          <a:bodyPr anchor="b"/>
          <a:lstStyle>
            <a:lvl1pPr algn="ctr">
              <a:defRPr sz="9895"/>
            </a:lvl1pPr>
          </a:lstStyle>
          <a:p>
            <a:r>
              <a:rPr lang="ru-RU"/>
              <a:t>Образец заголовка</a:t>
            </a:r>
            <a:endParaRPr lang="en-US" dirty="0"/>
          </a:p>
        </p:txBody>
      </p:sp>
      <p:sp>
        <p:nvSpPr>
          <p:cNvPr id="3" name="Subtitle 2"/>
          <p:cNvSpPr>
            <a:spLocks noGrp="1"/>
          </p:cNvSpPr>
          <p:nvPr>
            <p:ph type="subTitle" idx="1"/>
          </p:nvPr>
        </p:nvSpPr>
        <p:spPr>
          <a:xfrm>
            <a:off x="2513013" y="5940029"/>
            <a:ext cx="15078075" cy="2730474"/>
          </a:xfrm>
        </p:spPr>
        <p:txBody>
          <a:bodyPr/>
          <a:lstStyle>
            <a:lvl1pPr marL="0" indent="0" algn="ctr">
              <a:buNone/>
              <a:defRPr sz="3958"/>
            </a:lvl1pPr>
            <a:lvl2pPr marL="753942" indent="0" algn="ctr">
              <a:buNone/>
              <a:defRPr sz="3299"/>
            </a:lvl2pPr>
            <a:lvl3pPr marL="1507883" indent="0" algn="ctr">
              <a:buNone/>
              <a:defRPr sz="2968"/>
            </a:lvl3pPr>
            <a:lvl4pPr marL="2261825" indent="0" algn="ctr">
              <a:buNone/>
              <a:defRPr sz="2639"/>
            </a:lvl4pPr>
            <a:lvl5pPr marL="3015765" indent="0" algn="ctr">
              <a:buNone/>
              <a:defRPr sz="2639"/>
            </a:lvl5pPr>
            <a:lvl6pPr marL="3769708" indent="0" algn="ctr">
              <a:buNone/>
              <a:defRPr sz="2639"/>
            </a:lvl6pPr>
            <a:lvl7pPr marL="4523648" indent="0" algn="ctr">
              <a:buNone/>
              <a:defRPr sz="2639"/>
            </a:lvl7pPr>
            <a:lvl8pPr marL="5277590" indent="0" algn="ctr">
              <a:buNone/>
              <a:defRPr sz="2639"/>
            </a:lvl8pPr>
            <a:lvl9pPr marL="6031531" indent="0" algn="ctr">
              <a:buNone/>
              <a:defRPr sz="2639"/>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51F9852-B275-4A94-A91E-152639FB7E4E}" type="datetimeFigureOut">
              <a:rPr lang="ru-RU" smtClean="0">
                <a:solidFill>
                  <a:prstClr val="black">
                    <a:tint val="75000"/>
                  </a:prstClr>
                </a:solidFill>
              </a:rPr>
              <a:pPr/>
              <a:t>24.03.2022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74E7C3F9-80AD-447E-B290-EB570B1D84B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817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51F9852-B275-4A94-A91E-152639FB7E4E}" type="datetimeFigureOut">
              <a:rPr lang="ru-RU" smtClean="0">
                <a:solidFill>
                  <a:prstClr val="black">
                    <a:tint val="75000"/>
                  </a:prstClr>
                </a:solidFill>
              </a:rPr>
              <a:pPr/>
              <a:t>24.03.2022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74E7C3F9-80AD-447E-B290-EB570B1D84B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23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7" y="602119"/>
            <a:ext cx="4334946" cy="958415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82159" y="602119"/>
            <a:ext cx="12753539" cy="95841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51F9852-B275-4A94-A91E-152639FB7E4E}" type="datetimeFigureOut">
              <a:rPr lang="ru-RU" smtClean="0">
                <a:solidFill>
                  <a:prstClr val="black">
                    <a:tint val="75000"/>
                  </a:prstClr>
                </a:solidFill>
              </a:rPr>
              <a:pPr/>
              <a:t>24.03.2022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74E7C3F9-80AD-447E-B290-EB570B1D84B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5708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pPr/>
              <a:t>‹#›</a:t>
            </a:fld>
            <a:endParaRPr lang="en-US"/>
          </a:p>
        </p:txBody>
      </p:sp>
      <p:sp>
        <p:nvSpPr>
          <p:cNvPr id="8" name="Picture Placeholder 7"/>
          <p:cNvSpPr>
            <a:spLocks noGrp="1"/>
          </p:cNvSpPr>
          <p:nvPr>
            <p:ph type="pic" sz="quarter" idx="13" hasCustomPrompt="1"/>
          </p:nvPr>
        </p:nvSpPr>
        <p:spPr>
          <a:xfrm>
            <a:off x="8063651" y="1307275"/>
            <a:ext cx="3976799" cy="389513"/>
          </a:xfrm>
          <a:prstGeom prst="ellipse">
            <a:avLst/>
          </a:prstGeom>
        </p:spPr>
        <p:txBody>
          <a:bodyPr/>
          <a:lstStyle/>
          <a:p>
            <a:r>
              <a:rPr lang="en-US" dirty="0"/>
              <a:t>Drag and Drop</a:t>
            </a:r>
          </a:p>
        </p:txBody>
      </p:sp>
      <p:sp>
        <p:nvSpPr>
          <p:cNvPr id="7" name="Title 1"/>
          <p:cNvSpPr>
            <a:spLocks noGrp="1"/>
          </p:cNvSpPr>
          <p:nvPr>
            <p:ph type="ctrTitle"/>
          </p:nvPr>
        </p:nvSpPr>
        <p:spPr>
          <a:xfrm>
            <a:off x="3923259" y="5614778"/>
            <a:ext cx="12257582" cy="981547"/>
          </a:xfrm>
        </p:spPr>
        <p:txBody>
          <a:bodyPr>
            <a:noAutofit/>
          </a:bodyPr>
          <a:lstStyle/>
          <a:p>
            <a:endParaRPr lang="en-US" dirty="0">
              <a:solidFill>
                <a:schemeClr val="bg2"/>
              </a:solidFill>
            </a:endParaRPr>
          </a:p>
        </p:txBody>
      </p:sp>
      <p:sp>
        <p:nvSpPr>
          <p:cNvPr id="9" name="Subtitle 2"/>
          <p:cNvSpPr>
            <a:spLocks noGrp="1"/>
          </p:cNvSpPr>
          <p:nvPr>
            <p:ph type="subTitle" idx="1"/>
          </p:nvPr>
        </p:nvSpPr>
        <p:spPr>
          <a:xfrm>
            <a:off x="3015615" y="7122541"/>
            <a:ext cx="14072870" cy="2300920"/>
          </a:xfrm>
        </p:spPr>
        <p:txBody>
          <a:bodyPr>
            <a:noAutofit/>
          </a:bodyPr>
          <a:lstStyle/>
          <a:p>
            <a:endParaRPr lang="en-US" dirty="0"/>
          </a:p>
        </p:txBody>
      </p:sp>
    </p:spTree>
    <p:extLst>
      <p:ext uri="{BB962C8B-B14F-4D97-AF65-F5344CB8AC3E}">
        <p14:creationId xmlns:p14="http://schemas.microsoft.com/office/powerpoint/2010/main" val="36592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51F9852-B275-4A94-A91E-152639FB7E4E}" type="datetimeFigureOut">
              <a:rPr lang="ru-RU" smtClean="0">
                <a:solidFill>
                  <a:prstClr val="black">
                    <a:tint val="75000"/>
                  </a:prstClr>
                </a:solidFill>
              </a:rPr>
              <a:pPr/>
              <a:t>24.03.2022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74E7C3F9-80AD-447E-B290-EB570B1D84B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242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371688" y="2819487"/>
            <a:ext cx="17339787" cy="4704374"/>
          </a:xfrm>
        </p:spPr>
        <p:txBody>
          <a:bodyPr anchor="b"/>
          <a:lstStyle>
            <a:lvl1pPr>
              <a:defRPr sz="9895"/>
            </a:lvl1pPr>
          </a:lstStyle>
          <a:p>
            <a:r>
              <a:rPr lang="ru-RU"/>
              <a:t>Образец заголовка</a:t>
            </a:r>
            <a:endParaRPr lang="en-US" dirty="0"/>
          </a:p>
        </p:txBody>
      </p:sp>
      <p:sp>
        <p:nvSpPr>
          <p:cNvPr id="3" name="Text Placeholder 2"/>
          <p:cNvSpPr>
            <a:spLocks noGrp="1"/>
          </p:cNvSpPr>
          <p:nvPr>
            <p:ph type="body" idx="1"/>
          </p:nvPr>
        </p:nvSpPr>
        <p:spPr>
          <a:xfrm>
            <a:off x="1371688" y="7568367"/>
            <a:ext cx="17339787" cy="2473919"/>
          </a:xfrm>
        </p:spPr>
        <p:txBody>
          <a:bodyPr/>
          <a:lstStyle>
            <a:lvl1pPr marL="0" indent="0">
              <a:buNone/>
              <a:defRPr sz="3958">
                <a:solidFill>
                  <a:schemeClr val="tx1"/>
                </a:solidFill>
              </a:defRPr>
            </a:lvl1pPr>
            <a:lvl2pPr marL="753942" indent="0">
              <a:buNone/>
              <a:defRPr sz="3299">
                <a:solidFill>
                  <a:schemeClr val="tx1">
                    <a:tint val="75000"/>
                  </a:schemeClr>
                </a:solidFill>
              </a:defRPr>
            </a:lvl2pPr>
            <a:lvl3pPr marL="1507883" indent="0">
              <a:buNone/>
              <a:defRPr sz="2968">
                <a:solidFill>
                  <a:schemeClr val="tx1">
                    <a:tint val="75000"/>
                  </a:schemeClr>
                </a:solidFill>
              </a:defRPr>
            </a:lvl3pPr>
            <a:lvl4pPr marL="2261825" indent="0">
              <a:buNone/>
              <a:defRPr sz="2639">
                <a:solidFill>
                  <a:schemeClr val="tx1">
                    <a:tint val="75000"/>
                  </a:schemeClr>
                </a:solidFill>
              </a:defRPr>
            </a:lvl4pPr>
            <a:lvl5pPr marL="3015765" indent="0">
              <a:buNone/>
              <a:defRPr sz="2639">
                <a:solidFill>
                  <a:schemeClr val="tx1">
                    <a:tint val="75000"/>
                  </a:schemeClr>
                </a:solidFill>
              </a:defRPr>
            </a:lvl5pPr>
            <a:lvl6pPr marL="3769708" indent="0">
              <a:buNone/>
              <a:defRPr sz="2639">
                <a:solidFill>
                  <a:schemeClr val="tx1">
                    <a:tint val="75000"/>
                  </a:schemeClr>
                </a:solidFill>
              </a:defRPr>
            </a:lvl6pPr>
            <a:lvl7pPr marL="4523648" indent="0">
              <a:buNone/>
              <a:defRPr sz="2639">
                <a:solidFill>
                  <a:schemeClr val="tx1">
                    <a:tint val="75000"/>
                  </a:schemeClr>
                </a:solidFill>
              </a:defRPr>
            </a:lvl7pPr>
            <a:lvl8pPr marL="5277590" indent="0">
              <a:buNone/>
              <a:defRPr sz="2639">
                <a:solidFill>
                  <a:schemeClr val="tx1">
                    <a:tint val="75000"/>
                  </a:schemeClr>
                </a:solidFill>
              </a:defRPr>
            </a:lvl8pPr>
            <a:lvl9pPr marL="6031531" indent="0">
              <a:buNone/>
              <a:defRPr sz="2639">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1F9852-B275-4A94-A91E-152639FB7E4E}" type="datetimeFigureOut">
              <a:rPr lang="ru-RU" smtClean="0">
                <a:solidFill>
                  <a:prstClr val="black">
                    <a:tint val="75000"/>
                  </a:prstClr>
                </a:solidFill>
              </a:rPr>
              <a:pPr/>
              <a:t>24.03.2022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74E7C3F9-80AD-447E-B290-EB570B1D84B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363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382158" y="3010592"/>
            <a:ext cx="8544243" cy="717567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0177701" y="3010592"/>
            <a:ext cx="8544243" cy="717567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51F9852-B275-4A94-A91E-152639FB7E4E}" type="datetimeFigureOut">
              <a:rPr lang="ru-RU" smtClean="0">
                <a:solidFill>
                  <a:prstClr val="black">
                    <a:tint val="75000"/>
                  </a:prstClr>
                </a:solidFill>
              </a:rPr>
              <a:pPr/>
              <a:t>24.03.2022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74E7C3F9-80AD-447E-B290-EB570B1D84B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5237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20"/>
            <a:ext cx="17339787" cy="218595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84779" y="2772363"/>
            <a:ext cx="8504975" cy="1358691"/>
          </a:xfrm>
        </p:spPr>
        <p:txBody>
          <a:bodyPr anchor="b"/>
          <a:lstStyle>
            <a:lvl1pPr marL="0" indent="0">
              <a:buNone/>
              <a:defRPr sz="3958" b="1"/>
            </a:lvl1pPr>
            <a:lvl2pPr marL="753942" indent="0">
              <a:buNone/>
              <a:defRPr sz="3299" b="1"/>
            </a:lvl2pPr>
            <a:lvl3pPr marL="1507883" indent="0">
              <a:buNone/>
              <a:defRPr sz="2968" b="1"/>
            </a:lvl3pPr>
            <a:lvl4pPr marL="2261825" indent="0">
              <a:buNone/>
              <a:defRPr sz="2639" b="1"/>
            </a:lvl4pPr>
            <a:lvl5pPr marL="3015765" indent="0">
              <a:buNone/>
              <a:defRPr sz="2639" b="1"/>
            </a:lvl5pPr>
            <a:lvl6pPr marL="3769708" indent="0">
              <a:buNone/>
              <a:defRPr sz="2639" b="1"/>
            </a:lvl6pPr>
            <a:lvl7pPr marL="4523648" indent="0">
              <a:buNone/>
              <a:defRPr sz="2639" b="1"/>
            </a:lvl7pPr>
            <a:lvl8pPr marL="5277590" indent="0">
              <a:buNone/>
              <a:defRPr sz="2639" b="1"/>
            </a:lvl8pPr>
            <a:lvl9pPr marL="6031531" indent="0">
              <a:buNone/>
              <a:defRPr sz="2639" b="1"/>
            </a:lvl9pPr>
          </a:lstStyle>
          <a:p>
            <a:pPr lvl="0"/>
            <a:r>
              <a:rPr lang="ru-RU"/>
              <a:t>Образец текста</a:t>
            </a:r>
          </a:p>
        </p:txBody>
      </p:sp>
      <p:sp>
        <p:nvSpPr>
          <p:cNvPr id="4" name="Content Placeholder 3"/>
          <p:cNvSpPr>
            <a:spLocks noGrp="1"/>
          </p:cNvSpPr>
          <p:nvPr>
            <p:ph sz="half" idx="2"/>
          </p:nvPr>
        </p:nvSpPr>
        <p:spPr>
          <a:xfrm>
            <a:off x="1384779" y="4131054"/>
            <a:ext cx="8504975" cy="60761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0177703" y="2772363"/>
            <a:ext cx="8546861" cy="1358691"/>
          </a:xfrm>
        </p:spPr>
        <p:txBody>
          <a:bodyPr anchor="b"/>
          <a:lstStyle>
            <a:lvl1pPr marL="0" indent="0">
              <a:buNone/>
              <a:defRPr sz="3958" b="1"/>
            </a:lvl1pPr>
            <a:lvl2pPr marL="753942" indent="0">
              <a:buNone/>
              <a:defRPr sz="3299" b="1"/>
            </a:lvl2pPr>
            <a:lvl3pPr marL="1507883" indent="0">
              <a:buNone/>
              <a:defRPr sz="2968" b="1"/>
            </a:lvl3pPr>
            <a:lvl4pPr marL="2261825" indent="0">
              <a:buNone/>
              <a:defRPr sz="2639" b="1"/>
            </a:lvl4pPr>
            <a:lvl5pPr marL="3015765" indent="0">
              <a:buNone/>
              <a:defRPr sz="2639" b="1"/>
            </a:lvl5pPr>
            <a:lvl6pPr marL="3769708" indent="0">
              <a:buNone/>
              <a:defRPr sz="2639" b="1"/>
            </a:lvl6pPr>
            <a:lvl7pPr marL="4523648" indent="0">
              <a:buNone/>
              <a:defRPr sz="2639" b="1"/>
            </a:lvl7pPr>
            <a:lvl8pPr marL="5277590" indent="0">
              <a:buNone/>
              <a:defRPr sz="2639" b="1"/>
            </a:lvl8pPr>
            <a:lvl9pPr marL="6031531" indent="0">
              <a:buNone/>
              <a:defRPr sz="2639" b="1"/>
            </a:lvl9pPr>
          </a:lstStyle>
          <a:p>
            <a:pPr lvl="0"/>
            <a:r>
              <a:rPr lang="ru-RU"/>
              <a:t>Образец текста</a:t>
            </a:r>
          </a:p>
        </p:txBody>
      </p:sp>
      <p:sp>
        <p:nvSpPr>
          <p:cNvPr id="6" name="Content Placeholder 5"/>
          <p:cNvSpPr>
            <a:spLocks noGrp="1"/>
          </p:cNvSpPr>
          <p:nvPr>
            <p:ph sz="quarter" idx="4"/>
          </p:nvPr>
        </p:nvSpPr>
        <p:spPr>
          <a:xfrm>
            <a:off x="10177703" y="4131054"/>
            <a:ext cx="8546861" cy="60761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51F9852-B275-4A94-A91E-152639FB7E4E}" type="datetimeFigureOut">
              <a:rPr lang="ru-RU" smtClean="0">
                <a:solidFill>
                  <a:prstClr val="black">
                    <a:tint val="75000"/>
                  </a:prstClr>
                </a:solidFill>
              </a:rPr>
              <a:pPr/>
              <a:t>24.03.2022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74E7C3F9-80AD-447E-B290-EB570B1D84B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12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51F9852-B275-4A94-A91E-152639FB7E4E}" type="datetimeFigureOut">
              <a:rPr lang="ru-RU" smtClean="0">
                <a:solidFill>
                  <a:prstClr val="black">
                    <a:tint val="75000"/>
                  </a:prstClr>
                </a:solidFill>
              </a:rPr>
              <a:pPr/>
              <a:t>24.03.2022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74E7C3F9-80AD-447E-B290-EB570B1D84B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110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F9852-B275-4A94-A91E-152639FB7E4E}" type="datetimeFigureOut">
              <a:rPr lang="ru-RU" smtClean="0">
                <a:solidFill>
                  <a:prstClr val="black">
                    <a:tint val="75000"/>
                  </a:prstClr>
                </a:solidFill>
              </a:rPr>
              <a:pPr/>
              <a:t>24.03.2022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74E7C3F9-80AD-447E-B290-EB570B1D84B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62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6"/>
            <a:ext cx="6484096" cy="2638848"/>
          </a:xfrm>
        </p:spPr>
        <p:txBody>
          <a:bodyPr anchor="b"/>
          <a:lstStyle>
            <a:lvl1pPr>
              <a:defRPr sz="5276"/>
            </a:lvl1pPr>
          </a:lstStyle>
          <a:p>
            <a:r>
              <a:rPr lang="ru-RU"/>
              <a:t>Образец заголовка</a:t>
            </a:r>
            <a:endParaRPr lang="en-US" dirty="0"/>
          </a:p>
        </p:txBody>
      </p:sp>
      <p:sp>
        <p:nvSpPr>
          <p:cNvPr id="3" name="Content Placeholder 2"/>
          <p:cNvSpPr>
            <a:spLocks noGrp="1"/>
          </p:cNvSpPr>
          <p:nvPr>
            <p:ph idx="1"/>
          </p:nvPr>
        </p:nvSpPr>
        <p:spPr>
          <a:xfrm>
            <a:off x="8546861" y="1628340"/>
            <a:ext cx="10177700" cy="8036969"/>
          </a:xfrm>
        </p:spPr>
        <p:txBody>
          <a:bodyPr/>
          <a:lstStyle>
            <a:lvl1pPr>
              <a:defRPr sz="5276"/>
            </a:lvl1pPr>
            <a:lvl2pPr>
              <a:defRPr sz="4617"/>
            </a:lvl2pPr>
            <a:lvl3pPr>
              <a:defRPr sz="3958"/>
            </a:lvl3pPr>
            <a:lvl4pPr>
              <a:defRPr sz="3299"/>
            </a:lvl4pPr>
            <a:lvl5pPr>
              <a:defRPr sz="3299"/>
            </a:lvl5pPr>
            <a:lvl6pPr>
              <a:defRPr sz="3299"/>
            </a:lvl6pPr>
            <a:lvl7pPr>
              <a:defRPr sz="3299"/>
            </a:lvl7pPr>
            <a:lvl8pPr>
              <a:defRPr sz="3299"/>
            </a:lvl8pPr>
            <a:lvl9pPr>
              <a:defRPr sz="329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384776" y="3392804"/>
            <a:ext cx="6484096" cy="6285591"/>
          </a:xfrm>
        </p:spPr>
        <p:txBody>
          <a:bodyPr/>
          <a:lstStyle>
            <a:lvl1pPr marL="0" indent="0">
              <a:buNone/>
              <a:defRPr sz="2639"/>
            </a:lvl1pPr>
            <a:lvl2pPr marL="753942" indent="0">
              <a:buNone/>
              <a:defRPr sz="2308"/>
            </a:lvl2pPr>
            <a:lvl3pPr marL="1507883" indent="0">
              <a:buNone/>
              <a:defRPr sz="1979"/>
            </a:lvl3pPr>
            <a:lvl4pPr marL="2261825" indent="0">
              <a:buNone/>
              <a:defRPr sz="1649"/>
            </a:lvl4pPr>
            <a:lvl5pPr marL="3015765" indent="0">
              <a:buNone/>
              <a:defRPr sz="1649"/>
            </a:lvl5pPr>
            <a:lvl6pPr marL="3769708" indent="0">
              <a:buNone/>
              <a:defRPr sz="1649"/>
            </a:lvl6pPr>
            <a:lvl7pPr marL="4523648" indent="0">
              <a:buNone/>
              <a:defRPr sz="1649"/>
            </a:lvl7pPr>
            <a:lvl8pPr marL="5277590" indent="0">
              <a:buNone/>
              <a:defRPr sz="1649"/>
            </a:lvl8pPr>
            <a:lvl9pPr marL="6031531" indent="0">
              <a:buNone/>
              <a:defRPr sz="1649"/>
            </a:lvl9pPr>
          </a:lstStyle>
          <a:p>
            <a:pPr lvl="0"/>
            <a:r>
              <a:rPr lang="ru-RU"/>
              <a:t>Образец текста</a:t>
            </a:r>
          </a:p>
        </p:txBody>
      </p:sp>
      <p:sp>
        <p:nvSpPr>
          <p:cNvPr id="5" name="Date Placeholder 4"/>
          <p:cNvSpPr>
            <a:spLocks noGrp="1"/>
          </p:cNvSpPr>
          <p:nvPr>
            <p:ph type="dt" sz="half" idx="10"/>
          </p:nvPr>
        </p:nvSpPr>
        <p:spPr/>
        <p:txBody>
          <a:bodyPr/>
          <a:lstStyle/>
          <a:p>
            <a:fld id="{751F9852-B275-4A94-A91E-152639FB7E4E}" type="datetimeFigureOut">
              <a:rPr lang="ru-RU" smtClean="0">
                <a:solidFill>
                  <a:prstClr val="black">
                    <a:tint val="75000"/>
                  </a:prstClr>
                </a:solidFill>
              </a:rPr>
              <a:pPr/>
              <a:t>24.03.2022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74E7C3F9-80AD-447E-B290-EB570B1D84B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601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6"/>
            <a:ext cx="6484096" cy="2638848"/>
          </a:xfrm>
        </p:spPr>
        <p:txBody>
          <a:bodyPr anchor="b"/>
          <a:lstStyle>
            <a:lvl1pPr>
              <a:defRPr sz="5276"/>
            </a:lvl1pPr>
          </a:lstStyle>
          <a:p>
            <a:r>
              <a:rPr lang="ru-RU"/>
              <a:t>Образец заголовка</a:t>
            </a:r>
            <a:endParaRPr lang="en-US" dirty="0"/>
          </a:p>
        </p:txBody>
      </p:sp>
      <p:sp>
        <p:nvSpPr>
          <p:cNvPr id="3" name="Picture Placeholder 2"/>
          <p:cNvSpPr>
            <a:spLocks noGrp="1" noChangeAspect="1"/>
          </p:cNvSpPr>
          <p:nvPr>
            <p:ph type="pic" idx="1"/>
          </p:nvPr>
        </p:nvSpPr>
        <p:spPr>
          <a:xfrm>
            <a:off x="8546861" y="1628340"/>
            <a:ext cx="10177700" cy="8036969"/>
          </a:xfrm>
        </p:spPr>
        <p:txBody>
          <a:bodyPr anchor="t"/>
          <a:lstStyle>
            <a:lvl1pPr marL="0" indent="0">
              <a:buNone/>
              <a:defRPr sz="5276"/>
            </a:lvl1pPr>
            <a:lvl2pPr marL="753942" indent="0">
              <a:buNone/>
              <a:defRPr sz="4617"/>
            </a:lvl2pPr>
            <a:lvl3pPr marL="1507883" indent="0">
              <a:buNone/>
              <a:defRPr sz="3958"/>
            </a:lvl3pPr>
            <a:lvl4pPr marL="2261825" indent="0">
              <a:buNone/>
              <a:defRPr sz="3299"/>
            </a:lvl4pPr>
            <a:lvl5pPr marL="3015765" indent="0">
              <a:buNone/>
              <a:defRPr sz="3299"/>
            </a:lvl5pPr>
            <a:lvl6pPr marL="3769708" indent="0">
              <a:buNone/>
              <a:defRPr sz="3299"/>
            </a:lvl6pPr>
            <a:lvl7pPr marL="4523648" indent="0">
              <a:buNone/>
              <a:defRPr sz="3299"/>
            </a:lvl7pPr>
            <a:lvl8pPr marL="5277590" indent="0">
              <a:buNone/>
              <a:defRPr sz="3299"/>
            </a:lvl8pPr>
            <a:lvl9pPr marL="6031531" indent="0">
              <a:buNone/>
              <a:defRPr sz="3299"/>
            </a:lvl9pPr>
          </a:lstStyle>
          <a:p>
            <a:r>
              <a:rPr lang="ru-RU"/>
              <a:t>Вставка рисунка</a:t>
            </a:r>
            <a:endParaRPr lang="en-US" dirty="0"/>
          </a:p>
        </p:txBody>
      </p:sp>
      <p:sp>
        <p:nvSpPr>
          <p:cNvPr id="4" name="Text Placeholder 3"/>
          <p:cNvSpPr>
            <a:spLocks noGrp="1"/>
          </p:cNvSpPr>
          <p:nvPr>
            <p:ph type="body" sz="half" idx="2"/>
          </p:nvPr>
        </p:nvSpPr>
        <p:spPr>
          <a:xfrm>
            <a:off x="1384776" y="3392804"/>
            <a:ext cx="6484096" cy="6285591"/>
          </a:xfrm>
        </p:spPr>
        <p:txBody>
          <a:bodyPr/>
          <a:lstStyle>
            <a:lvl1pPr marL="0" indent="0">
              <a:buNone/>
              <a:defRPr sz="2639"/>
            </a:lvl1pPr>
            <a:lvl2pPr marL="753942" indent="0">
              <a:buNone/>
              <a:defRPr sz="2308"/>
            </a:lvl2pPr>
            <a:lvl3pPr marL="1507883" indent="0">
              <a:buNone/>
              <a:defRPr sz="1979"/>
            </a:lvl3pPr>
            <a:lvl4pPr marL="2261825" indent="0">
              <a:buNone/>
              <a:defRPr sz="1649"/>
            </a:lvl4pPr>
            <a:lvl5pPr marL="3015765" indent="0">
              <a:buNone/>
              <a:defRPr sz="1649"/>
            </a:lvl5pPr>
            <a:lvl6pPr marL="3769708" indent="0">
              <a:buNone/>
              <a:defRPr sz="1649"/>
            </a:lvl6pPr>
            <a:lvl7pPr marL="4523648" indent="0">
              <a:buNone/>
              <a:defRPr sz="1649"/>
            </a:lvl7pPr>
            <a:lvl8pPr marL="5277590" indent="0">
              <a:buNone/>
              <a:defRPr sz="1649"/>
            </a:lvl8pPr>
            <a:lvl9pPr marL="6031531" indent="0">
              <a:buNone/>
              <a:defRPr sz="1649"/>
            </a:lvl9pPr>
          </a:lstStyle>
          <a:p>
            <a:pPr lvl="0"/>
            <a:r>
              <a:rPr lang="ru-RU"/>
              <a:t>Образец текста</a:t>
            </a:r>
          </a:p>
        </p:txBody>
      </p:sp>
      <p:sp>
        <p:nvSpPr>
          <p:cNvPr id="5" name="Date Placeholder 4"/>
          <p:cNvSpPr>
            <a:spLocks noGrp="1"/>
          </p:cNvSpPr>
          <p:nvPr>
            <p:ph type="dt" sz="half" idx="10"/>
          </p:nvPr>
        </p:nvSpPr>
        <p:spPr/>
        <p:txBody>
          <a:bodyPr/>
          <a:lstStyle/>
          <a:p>
            <a:fld id="{751F9852-B275-4A94-A91E-152639FB7E4E}" type="datetimeFigureOut">
              <a:rPr lang="ru-RU" smtClean="0">
                <a:solidFill>
                  <a:prstClr val="black">
                    <a:tint val="75000"/>
                  </a:prstClr>
                </a:solidFill>
              </a:rPr>
              <a:pPr/>
              <a:t>24.03.2022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74E7C3F9-80AD-447E-B290-EB570B1D84B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858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7" cy="218595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382157" y="3010592"/>
            <a:ext cx="17339787" cy="717567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82156" y="10482094"/>
            <a:ext cx="4523423" cy="602119"/>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60138"/>
            <a:fld id="{751F9852-B275-4A94-A91E-152639FB7E4E}" type="datetimeFigureOut">
              <a:rPr lang="ru-RU" smtClean="0">
                <a:solidFill>
                  <a:prstClr val="black">
                    <a:tint val="75000"/>
                  </a:prstClr>
                </a:solidFill>
              </a:rPr>
              <a:pPr defTabSz="1560138"/>
              <a:t>24.03.2022</a:t>
            </a:fld>
            <a:endParaRPr lang="ru-RU">
              <a:solidFill>
                <a:prstClr val="black">
                  <a:tint val="75000"/>
                </a:prstClr>
              </a:solidFill>
            </a:endParaRPr>
          </a:p>
        </p:txBody>
      </p:sp>
      <p:sp>
        <p:nvSpPr>
          <p:cNvPr id="5" name="Footer Placeholder 4"/>
          <p:cNvSpPr>
            <a:spLocks noGrp="1"/>
          </p:cNvSpPr>
          <p:nvPr>
            <p:ph type="ftr" sz="quarter" idx="3"/>
          </p:nvPr>
        </p:nvSpPr>
        <p:spPr>
          <a:xfrm>
            <a:off x="6659484" y="10482094"/>
            <a:ext cx="6785134" cy="602119"/>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60138"/>
            <a:endParaRPr lang="ru-RU">
              <a:solidFill>
                <a:prstClr val="black">
                  <a:tint val="75000"/>
                </a:prstClr>
              </a:solidFill>
            </a:endParaRPr>
          </a:p>
        </p:txBody>
      </p:sp>
      <p:sp>
        <p:nvSpPr>
          <p:cNvPr id="6" name="Slide Number Placeholder 5"/>
          <p:cNvSpPr>
            <a:spLocks noGrp="1"/>
          </p:cNvSpPr>
          <p:nvPr>
            <p:ph type="sldNum" sz="quarter" idx="4"/>
          </p:nvPr>
        </p:nvSpPr>
        <p:spPr>
          <a:xfrm>
            <a:off x="14198521" y="10482094"/>
            <a:ext cx="4523423" cy="602119"/>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60138"/>
            <a:fld id="{74E7C3F9-80AD-447E-B290-EB570B1D84B9}" type="slidenum">
              <a:rPr lang="ru-RU" smtClean="0">
                <a:solidFill>
                  <a:prstClr val="black">
                    <a:tint val="75000"/>
                  </a:prstClr>
                </a:solidFill>
              </a:rPr>
              <a:pPr defTabSz="1560138"/>
              <a:t>‹#›</a:t>
            </a:fld>
            <a:endParaRPr lang="ru-RU">
              <a:solidFill>
                <a:prstClr val="black">
                  <a:tint val="75000"/>
                </a:prstClr>
              </a:solidFill>
            </a:endParaRPr>
          </a:p>
        </p:txBody>
      </p:sp>
    </p:spTree>
    <p:extLst>
      <p:ext uri="{BB962C8B-B14F-4D97-AF65-F5344CB8AC3E}">
        <p14:creationId xmlns:p14="http://schemas.microsoft.com/office/powerpoint/2010/main" val="2059370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507883"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71" indent="-376971" algn="l" defTabSz="1507883"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912" indent="-376971" algn="l" defTabSz="1507883"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54" indent="-376971" algn="l" defTabSz="1507883" rtl="0" eaLnBrk="1" latinLnBrk="0" hangingPunct="1">
        <a:lnSpc>
          <a:spcPct val="90000"/>
        </a:lnSpc>
        <a:spcBef>
          <a:spcPts val="824"/>
        </a:spcBef>
        <a:buFont typeface="Arial" panose="020B0604020202020204" pitchFamily="34" charset="0"/>
        <a:buChar char="•"/>
        <a:defRPr sz="3299" kern="1200">
          <a:solidFill>
            <a:schemeClr val="tx1"/>
          </a:solidFill>
          <a:latin typeface="+mn-lt"/>
          <a:ea typeface="+mn-ea"/>
          <a:cs typeface="+mn-cs"/>
        </a:defRPr>
      </a:lvl3pPr>
      <a:lvl4pPr marL="2638794" indent="-376971" algn="l" defTabSz="150788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737" indent="-376971" algn="l" defTabSz="150788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679" indent="-376971" algn="l" defTabSz="150788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619" indent="-376971" algn="l" defTabSz="150788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561" indent="-376971" algn="l" defTabSz="150788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502" indent="-376971" algn="l" defTabSz="150788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83" rtl="0" eaLnBrk="1" latinLnBrk="0" hangingPunct="1">
        <a:defRPr sz="2968" kern="1200">
          <a:solidFill>
            <a:schemeClr val="tx1"/>
          </a:solidFill>
          <a:latin typeface="+mn-lt"/>
          <a:ea typeface="+mn-ea"/>
          <a:cs typeface="+mn-cs"/>
        </a:defRPr>
      </a:lvl1pPr>
      <a:lvl2pPr marL="753942" algn="l" defTabSz="1507883" rtl="0" eaLnBrk="1" latinLnBrk="0" hangingPunct="1">
        <a:defRPr sz="2968" kern="1200">
          <a:solidFill>
            <a:schemeClr val="tx1"/>
          </a:solidFill>
          <a:latin typeface="+mn-lt"/>
          <a:ea typeface="+mn-ea"/>
          <a:cs typeface="+mn-cs"/>
        </a:defRPr>
      </a:lvl2pPr>
      <a:lvl3pPr marL="1507883" algn="l" defTabSz="1507883" rtl="0" eaLnBrk="1" latinLnBrk="0" hangingPunct="1">
        <a:defRPr sz="2968" kern="1200">
          <a:solidFill>
            <a:schemeClr val="tx1"/>
          </a:solidFill>
          <a:latin typeface="+mn-lt"/>
          <a:ea typeface="+mn-ea"/>
          <a:cs typeface="+mn-cs"/>
        </a:defRPr>
      </a:lvl3pPr>
      <a:lvl4pPr marL="2261825" algn="l" defTabSz="1507883" rtl="0" eaLnBrk="1" latinLnBrk="0" hangingPunct="1">
        <a:defRPr sz="2968" kern="1200">
          <a:solidFill>
            <a:schemeClr val="tx1"/>
          </a:solidFill>
          <a:latin typeface="+mn-lt"/>
          <a:ea typeface="+mn-ea"/>
          <a:cs typeface="+mn-cs"/>
        </a:defRPr>
      </a:lvl4pPr>
      <a:lvl5pPr marL="3015765" algn="l" defTabSz="1507883" rtl="0" eaLnBrk="1" latinLnBrk="0" hangingPunct="1">
        <a:defRPr sz="2968" kern="1200">
          <a:solidFill>
            <a:schemeClr val="tx1"/>
          </a:solidFill>
          <a:latin typeface="+mn-lt"/>
          <a:ea typeface="+mn-ea"/>
          <a:cs typeface="+mn-cs"/>
        </a:defRPr>
      </a:lvl5pPr>
      <a:lvl6pPr marL="3769708" algn="l" defTabSz="1507883" rtl="0" eaLnBrk="1" latinLnBrk="0" hangingPunct="1">
        <a:defRPr sz="2968" kern="1200">
          <a:solidFill>
            <a:schemeClr val="tx1"/>
          </a:solidFill>
          <a:latin typeface="+mn-lt"/>
          <a:ea typeface="+mn-ea"/>
          <a:cs typeface="+mn-cs"/>
        </a:defRPr>
      </a:lvl6pPr>
      <a:lvl7pPr marL="4523648" algn="l" defTabSz="1507883" rtl="0" eaLnBrk="1" latinLnBrk="0" hangingPunct="1">
        <a:defRPr sz="2968" kern="1200">
          <a:solidFill>
            <a:schemeClr val="tx1"/>
          </a:solidFill>
          <a:latin typeface="+mn-lt"/>
          <a:ea typeface="+mn-ea"/>
          <a:cs typeface="+mn-cs"/>
        </a:defRPr>
      </a:lvl7pPr>
      <a:lvl8pPr marL="5277590" algn="l" defTabSz="1507883" rtl="0" eaLnBrk="1" latinLnBrk="0" hangingPunct="1">
        <a:defRPr sz="2968" kern="1200">
          <a:solidFill>
            <a:schemeClr val="tx1"/>
          </a:solidFill>
          <a:latin typeface="+mn-lt"/>
          <a:ea typeface="+mn-ea"/>
          <a:cs typeface="+mn-cs"/>
        </a:defRPr>
      </a:lvl8pPr>
      <a:lvl9pPr marL="6031531" algn="l" defTabSz="1507883"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br.ru/faq/w_fin_sector/"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login.consultant.ru/link/?req=doc&amp;base=LAW&amp;n=389129&amp;dst=54&amp;date=04.03.2022"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login.consultant.ru/link/?req=doc&amp;base=LAW&amp;n=389129&amp;dst=50&amp;date=04.03.2022"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hyperlink" Target="https://login.consultant.ru/link/?req=doc&amp;base=LAW&amp;n=389148&amp;dst=102008&amp;field=134&amp;date=04.03.2022" TargetMode="External"/><Relationship Id="rId5" Type="http://schemas.openxmlformats.org/officeDocument/2006/relationships/hyperlink" Target="https://login.consultant.ru/link/?req=doc&amp;base=LAW&amp;n=377025&amp;dst=102335&amp;field=134&amp;date=04.03.2022" TargetMode="Externa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F464"/>
        </a:solidFill>
        <a:effectLst/>
      </p:bgPr>
    </p:bg>
    <p:spTree>
      <p:nvGrpSpPr>
        <p:cNvPr id="1" name=""/>
        <p:cNvGrpSpPr/>
        <p:nvPr/>
      </p:nvGrpSpPr>
      <p:grpSpPr>
        <a:xfrm>
          <a:off x="0" y="0"/>
          <a:ext cx="0" cy="0"/>
          <a:chOff x="0" y="0"/>
          <a:chExt cx="0" cy="0"/>
        </a:xfrm>
      </p:grpSpPr>
      <p:pic>
        <p:nvPicPr>
          <p:cNvPr id="28" name="Рисунок 27"/>
          <p:cNvPicPr/>
          <p:nvPr/>
        </p:nvPicPr>
        <p:blipFill rotWithShape="1">
          <a:blip r:embed="rId2" cstate="print">
            <a:extLst>
              <a:ext uri="{28A0092B-C50C-407E-A947-70E740481C1C}">
                <a14:useLocalDpi xmlns:a14="http://schemas.microsoft.com/office/drawing/2010/main" val="0"/>
              </a:ext>
            </a:extLst>
          </a:blip>
          <a:srcRect l="16793" r="15786"/>
          <a:stretch/>
        </p:blipFill>
        <p:spPr>
          <a:xfrm>
            <a:off x="0" y="-11457"/>
            <a:ext cx="20104100" cy="2084732"/>
          </a:xfrm>
          <a:prstGeom prst="rect">
            <a:avLst/>
          </a:prstGeom>
        </p:spPr>
      </p:pic>
      <p:pic>
        <p:nvPicPr>
          <p:cNvPr id="30" name="Рисунок 29"/>
          <p:cNvPicPr>
            <a:picLocks noChangeAspect="1"/>
          </p:cNvPicPr>
          <p:nvPr/>
        </p:nvPicPr>
        <p:blipFill>
          <a:blip r:embed="rId3" cstate="print"/>
          <a:stretch>
            <a:fillRect/>
          </a:stretch>
        </p:blipFill>
        <p:spPr>
          <a:xfrm>
            <a:off x="16986339" y="686883"/>
            <a:ext cx="2555503" cy="683867"/>
          </a:xfrm>
          <a:prstGeom prst="rect">
            <a:avLst/>
          </a:prstGeom>
        </p:spPr>
      </p:pic>
      <p:sp>
        <p:nvSpPr>
          <p:cNvPr id="31" name="Прямоугольник 30"/>
          <p:cNvSpPr/>
          <p:nvPr/>
        </p:nvSpPr>
        <p:spPr>
          <a:xfrm>
            <a:off x="1555748" y="2171237"/>
            <a:ext cx="16992600" cy="1968103"/>
          </a:xfrm>
          <a:prstGeom prst="rect">
            <a:avLst/>
          </a:prstGeom>
        </p:spPr>
        <p:txBody>
          <a:bodyPr wrap="square">
            <a:spAutoFit/>
          </a:bodyPr>
          <a:lstStyle/>
          <a:p>
            <a:pPr algn="ctr" defTabSz="1560138"/>
            <a:r>
              <a:rPr lang="ru-RU" sz="4189" b="1" dirty="0">
                <a:solidFill>
                  <a:srgbClr val="454F5B"/>
                </a:solidFill>
              </a:rPr>
              <a:t>Алгоритм выбора лучшего решения </a:t>
            </a:r>
          </a:p>
          <a:p>
            <a:pPr algn="ctr" defTabSz="1560138"/>
            <a:r>
              <a:rPr lang="ru-RU" sz="4000" b="1" u="sng" dirty="0">
                <a:solidFill>
                  <a:prstClr val="black"/>
                </a:solidFill>
                <a:latin typeface="Verdana" panose="020B0604030504040204" pitchFamily="34" charset="0"/>
                <a:cs typeface="Times New Roman" panose="02020603050405020304" pitchFamily="18" charset="0"/>
              </a:rPr>
              <a:t>«</a:t>
            </a:r>
            <a:r>
              <a:rPr lang="ru-RU" sz="4000" b="1" u="sng" dirty="0">
                <a:latin typeface="Verdana" panose="020B0604030504040204" pitchFamily="34" charset="0"/>
                <a:ea typeface="Calibri" panose="020F0502020204030204" pitchFamily="34" charset="0"/>
                <a:cs typeface="Times New Roman" panose="02020603050405020304" pitchFamily="18" charset="0"/>
              </a:rPr>
              <a:t>Выполнение обязательств по внешнеторговым контрактам в условиях новой экономической ситуации</a:t>
            </a:r>
            <a:r>
              <a:rPr lang="ru-RU" sz="4000" b="1" u="sng" dirty="0">
                <a:solidFill>
                  <a:prstClr val="black"/>
                </a:solidFill>
                <a:latin typeface="Verdana" panose="020B0604030504040204" pitchFamily="34" charset="0"/>
                <a:ea typeface="Calibri" panose="020F0502020204030204" pitchFamily="34" charset="0"/>
                <a:cs typeface="Times New Roman" panose="02020603050405020304" pitchFamily="18" charset="0"/>
              </a:rPr>
              <a:t>»</a:t>
            </a:r>
            <a:endParaRPr lang="ru-RU" sz="4000" b="1" dirty="0">
              <a:solidFill>
                <a:srgbClr val="454F5B"/>
              </a:solidFill>
            </a:endParaRPr>
          </a:p>
        </p:txBody>
      </p:sp>
      <p:sp>
        <p:nvSpPr>
          <p:cNvPr id="32" name="Прямоугольник 31">
            <a:extLst>
              <a:ext uri="{FF2B5EF4-FFF2-40B4-BE49-F238E27FC236}">
                <a16:creationId xmlns="" xmlns:a16="http://schemas.microsoft.com/office/drawing/2014/main" id="{173B2171-FE30-5444-A7E7-E090B4D68D5B}"/>
              </a:ext>
            </a:extLst>
          </p:cNvPr>
          <p:cNvSpPr/>
          <p:nvPr/>
        </p:nvSpPr>
        <p:spPr>
          <a:xfrm>
            <a:off x="935567" y="6685294"/>
            <a:ext cx="4142156" cy="967188"/>
          </a:xfrm>
          <a:prstGeom prst="rect">
            <a:avLst/>
          </a:prstGeom>
        </p:spPr>
        <p:txBody>
          <a:bodyPr wrap="square">
            <a:spAutoFit/>
          </a:bodyPr>
          <a:lstStyle/>
          <a:p>
            <a:pPr defTabSz="1560138"/>
            <a:endParaRPr lang="ru-RU" sz="598" spc="-6" dirty="0">
              <a:solidFill>
                <a:srgbClr val="454F5B"/>
              </a:solidFill>
            </a:endParaRPr>
          </a:p>
          <a:p>
            <a:pPr algn="ctr" defTabSz="1560138"/>
            <a:r>
              <a:rPr lang="ru-RU" sz="2394" u="sng" spc="-6" dirty="0">
                <a:solidFill>
                  <a:srgbClr val="454F5B"/>
                </a:solidFill>
              </a:rPr>
              <a:t>Эффективность применения:</a:t>
            </a:r>
            <a:r>
              <a:rPr lang="en-US" sz="2394" u="sng" spc="-6" dirty="0">
                <a:solidFill>
                  <a:srgbClr val="454F5B"/>
                </a:solidFill>
              </a:rPr>
              <a:t> </a:t>
            </a:r>
            <a:endParaRPr lang="ru-RU" sz="2394" u="sng" spc="-6" dirty="0">
              <a:solidFill>
                <a:srgbClr val="454F5B"/>
              </a:solidFill>
            </a:endParaRPr>
          </a:p>
          <a:p>
            <a:pPr defTabSz="1560138"/>
            <a:endParaRPr lang="ru-RU" sz="2693" spc="-6" dirty="0">
              <a:solidFill>
                <a:srgbClr val="454F5B"/>
              </a:solidFill>
            </a:endParaRPr>
          </a:p>
        </p:txBody>
      </p:sp>
      <p:sp>
        <p:nvSpPr>
          <p:cNvPr id="34" name="Прямоугольник 33">
            <a:extLst>
              <a:ext uri="{FF2B5EF4-FFF2-40B4-BE49-F238E27FC236}">
                <a16:creationId xmlns="" xmlns:a16="http://schemas.microsoft.com/office/drawing/2014/main" id="{109C5144-3444-7E4C-A157-A210DBDA904F}"/>
              </a:ext>
            </a:extLst>
          </p:cNvPr>
          <p:cNvSpPr/>
          <p:nvPr/>
        </p:nvSpPr>
        <p:spPr>
          <a:xfrm>
            <a:off x="1769831" y="10189629"/>
            <a:ext cx="14585991" cy="460767"/>
          </a:xfrm>
          <a:prstGeom prst="rect">
            <a:avLst/>
          </a:prstGeom>
        </p:spPr>
        <p:txBody>
          <a:bodyPr wrap="square">
            <a:spAutoFit/>
          </a:bodyPr>
          <a:lstStyle/>
          <a:p>
            <a:pPr algn="ctr" defTabSz="1560138"/>
            <a:r>
              <a:rPr lang="ru-RU" sz="2394" spc="-6" dirty="0" smtClean="0">
                <a:solidFill>
                  <a:srgbClr val="454F5B"/>
                </a:solidFill>
              </a:rPr>
              <a:t>Дата </a:t>
            </a:r>
            <a:r>
              <a:rPr lang="ru-RU" sz="2394" spc="-6" dirty="0">
                <a:solidFill>
                  <a:srgbClr val="454F5B"/>
                </a:solidFill>
              </a:rPr>
              <a:t>актуализации: </a:t>
            </a:r>
            <a:r>
              <a:rPr lang="ru-RU" sz="2394" b="1" u="sng" spc="-6" dirty="0">
                <a:solidFill>
                  <a:srgbClr val="454F5B"/>
                </a:solidFill>
              </a:rPr>
              <a:t>04.03.2022</a:t>
            </a:r>
          </a:p>
        </p:txBody>
      </p:sp>
      <p:pic>
        <p:nvPicPr>
          <p:cNvPr id="35" name="Рисунок 34" descr="Звезда со сплошной заливкой">
            <a:extLst>
              <a:ext uri="{FF2B5EF4-FFF2-40B4-BE49-F238E27FC236}">
                <a16:creationId xmlns="" xmlns:a16="http://schemas.microsoft.com/office/drawing/2014/main" id="{43B3CA3F-C8A3-1C4D-B1FA-B87AB05C8E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13766" y="7367649"/>
            <a:ext cx="359801" cy="326368"/>
          </a:xfrm>
          <a:prstGeom prst="rect">
            <a:avLst/>
          </a:prstGeom>
        </p:spPr>
      </p:pic>
      <p:pic>
        <p:nvPicPr>
          <p:cNvPr id="36" name="Рисунок 35" descr="Звезда со сплошной заливкой">
            <a:extLst>
              <a:ext uri="{FF2B5EF4-FFF2-40B4-BE49-F238E27FC236}">
                <a16:creationId xmlns="" xmlns:a16="http://schemas.microsoft.com/office/drawing/2014/main" id="{B3DD9169-F8B2-7E43-BBC6-6F267B9BA6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368111" y="7367649"/>
            <a:ext cx="359801" cy="326368"/>
          </a:xfrm>
          <a:prstGeom prst="rect">
            <a:avLst/>
          </a:prstGeom>
        </p:spPr>
      </p:pic>
      <p:pic>
        <p:nvPicPr>
          <p:cNvPr id="37" name="Рисунок 36" descr="Звезда со сплошной заливкой">
            <a:extLst>
              <a:ext uri="{FF2B5EF4-FFF2-40B4-BE49-F238E27FC236}">
                <a16:creationId xmlns="" xmlns:a16="http://schemas.microsoft.com/office/drawing/2014/main" id="{7823F59C-B107-3A48-B175-61CD0E21E2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715535" y="7367649"/>
            <a:ext cx="359801" cy="326368"/>
          </a:xfrm>
          <a:prstGeom prst="rect">
            <a:avLst/>
          </a:prstGeom>
        </p:spPr>
      </p:pic>
      <p:pic>
        <p:nvPicPr>
          <p:cNvPr id="38" name="Рисунок 37" descr="Звезда со сплошной заливкой">
            <a:extLst>
              <a:ext uri="{FF2B5EF4-FFF2-40B4-BE49-F238E27FC236}">
                <a16:creationId xmlns="" xmlns:a16="http://schemas.microsoft.com/office/drawing/2014/main" id="{4946616D-0EF1-FF4D-8AF9-C39BD50B65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046478" y="7367649"/>
            <a:ext cx="359801" cy="326368"/>
          </a:xfrm>
          <a:prstGeom prst="rect">
            <a:avLst/>
          </a:prstGeom>
        </p:spPr>
      </p:pic>
      <p:pic>
        <p:nvPicPr>
          <p:cNvPr id="39" name="Рисунок 38" descr="Звезда со сплошной заливкой">
            <a:extLst>
              <a:ext uri="{FF2B5EF4-FFF2-40B4-BE49-F238E27FC236}">
                <a16:creationId xmlns="" xmlns:a16="http://schemas.microsoft.com/office/drawing/2014/main" id="{F5C926EC-BE5B-1443-BAFF-82B8CA607E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386930" y="7367649"/>
            <a:ext cx="359801" cy="326368"/>
          </a:xfrm>
          <a:prstGeom prst="rect">
            <a:avLst/>
          </a:prstGeom>
        </p:spPr>
      </p:pic>
      <p:sp>
        <p:nvSpPr>
          <p:cNvPr id="40" name="Скругленный прямоугольник 39"/>
          <p:cNvSpPr/>
          <p:nvPr/>
        </p:nvSpPr>
        <p:spPr>
          <a:xfrm>
            <a:off x="5609681" y="5940031"/>
            <a:ext cx="5554231" cy="2457714"/>
          </a:xfrm>
          <a:prstGeom prst="roundRect">
            <a:avLst/>
          </a:prstGeom>
          <a:solidFill>
            <a:srgbClr val="4ECDC4"/>
          </a:solidFill>
          <a:ln w="12700" cap="flat" cmpd="sng" algn="ctr">
            <a:solidFill>
              <a:srgbClr val="5B9BD5">
                <a:shade val="50000"/>
              </a:srgbClr>
            </a:solidFill>
            <a:prstDash val="solid"/>
            <a:miter lim="800000"/>
          </a:ln>
          <a:effectLst/>
          <a:scene3d>
            <a:camera prst="orthographicFront"/>
            <a:lightRig rig="threePt" dir="t"/>
          </a:scene3d>
          <a:sp3d>
            <a:bevelT w="114300" prst="artDeco"/>
          </a:sp3d>
        </p:spPr>
        <p:txBody>
          <a:bodyPr rtlCol="0" anchor="ctr"/>
          <a:lstStyle/>
          <a:p>
            <a:pPr algn="ctr">
              <a:lnSpc>
                <a:spcPct val="115000"/>
              </a:lnSpc>
              <a:spcAft>
                <a:spcPts val="1000"/>
              </a:spcAft>
            </a:pPr>
            <a:r>
              <a:rPr lang="ru-RU" sz="2800" dirty="0">
                <a:latin typeface="Verdana" panose="020B0604030504040204" pitchFamily="34" charset="0"/>
                <a:ea typeface="Calibri" panose="020F0502020204030204" pitchFamily="34" charset="0"/>
                <a:cs typeface="Times New Roman" panose="02020603050405020304" pitchFamily="18" charset="0"/>
              </a:rPr>
              <a:t>Продолжение исполнения условий по договорам       с иностранными контрагентами</a:t>
            </a:r>
            <a:endParaRPr lang="ru-RU"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1" name="Прямоугольник 40">
            <a:extLst>
              <a:ext uri="{FF2B5EF4-FFF2-40B4-BE49-F238E27FC236}">
                <a16:creationId xmlns="" xmlns:a16="http://schemas.microsoft.com/office/drawing/2014/main" id="{D27A55B0-B038-3645-A169-3045BEEED165}"/>
              </a:ext>
            </a:extLst>
          </p:cNvPr>
          <p:cNvSpPr/>
          <p:nvPr/>
        </p:nvSpPr>
        <p:spPr>
          <a:xfrm>
            <a:off x="6067902" y="4997716"/>
            <a:ext cx="4637791" cy="829201"/>
          </a:xfrm>
          <a:prstGeom prst="rect">
            <a:avLst/>
          </a:prstGeom>
        </p:spPr>
        <p:txBody>
          <a:bodyPr wrap="square">
            <a:spAutoFit/>
          </a:bodyPr>
          <a:lstStyle/>
          <a:p>
            <a:pPr algn="ctr" defTabSz="1560138"/>
            <a:r>
              <a:rPr lang="ru-RU" sz="2394" i="1" spc="-6" dirty="0">
                <a:solidFill>
                  <a:srgbClr val="454F5B"/>
                </a:solidFill>
              </a:rPr>
              <a:t>Эффект от применения </a:t>
            </a:r>
          </a:p>
          <a:p>
            <a:pPr algn="ctr" defTabSz="1560138"/>
            <a:r>
              <a:rPr lang="ru-RU" sz="2394" i="1" spc="-6" dirty="0">
                <a:solidFill>
                  <a:srgbClr val="454F5B"/>
                </a:solidFill>
              </a:rPr>
              <a:t>по отзывам Ваших коллег:</a:t>
            </a:r>
          </a:p>
        </p:txBody>
      </p:sp>
      <p:sp>
        <p:nvSpPr>
          <p:cNvPr id="16" name="Прямоугольник 15">
            <a:extLst>
              <a:ext uri="{FF2B5EF4-FFF2-40B4-BE49-F238E27FC236}">
                <a16:creationId xmlns="" xmlns:a16="http://schemas.microsoft.com/office/drawing/2014/main" id="{858FE3E9-EC04-CA40-932F-DD586A12D1B7}"/>
              </a:ext>
            </a:extLst>
          </p:cNvPr>
          <p:cNvSpPr/>
          <p:nvPr/>
        </p:nvSpPr>
        <p:spPr>
          <a:xfrm>
            <a:off x="12338050" y="4511674"/>
            <a:ext cx="7467600" cy="5410201"/>
          </a:xfrm>
          <a:prstGeom prst="rect">
            <a:avLst/>
          </a:prstGeom>
          <a:solidFill>
            <a:srgbClr val="FDE634"/>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ru-RU" sz="1600" dirty="0">
                <a:solidFill>
                  <a:schemeClr val="tx1"/>
                </a:solidFill>
                <a:latin typeface="Verdana" panose="020B0604030504040204" pitchFamily="34" charset="0"/>
                <a:cs typeface="Times New Roman" panose="02020603050405020304" pitchFamily="18" charset="0"/>
              </a:rPr>
              <a:t>	В марте 2022 ряд организаций-участников ВЭД столкнулись со сложностями при исполнении обязательств по договорам, заключенным с иностранными контрагентами. </a:t>
            </a:r>
          </a:p>
          <a:p>
            <a:pPr algn="just"/>
            <a:r>
              <a:rPr lang="ru-RU" sz="1600" dirty="0">
                <a:solidFill>
                  <a:schemeClr val="tx1"/>
                </a:solidFill>
                <a:latin typeface="Verdana" panose="020B0604030504040204" pitchFamily="34" charset="0"/>
                <a:cs typeface="Times New Roman" panose="02020603050405020304" pitchFamily="18" charset="0"/>
              </a:rPr>
              <a:t>	Важно отметить, что в настоящее время действующим законодательством </a:t>
            </a:r>
            <a:r>
              <a:rPr lang="ru-RU" sz="1600" b="1" dirty="0">
                <a:solidFill>
                  <a:schemeClr val="tx1"/>
                </a:solidFill>
                <a:latin typeface="Verdana" panose="020B0604030504040204" pitchFamily="34" charset="0"/>
                <a:cs typeface="Times New Roman" panose="02020603050405020304" pitchFamily="18" charset="0"/>
              </a:rPr>
              <a:t>не введены запреты на большинство </a:t>
            </a:r>
            <a:r>
              <a:rPr lang="ru-RU" sz="1600" dirty="0">
                <a:solidFill>
                  <a:schemeClr val="tx1"/>
                </a:solidFill>
                <a:latin typeface="Verdana" panose="020B0604030504040204" pitchFamily="34" charset="0"/>
                <a:cs typeface="Times New Roman" panose="02020603050405020304" pitchFamily="18" charset="0"/>
              </a:rPr>
              <a:t>платежей по внешнеторговым контрактам (как на получение валюты, так и на перечисления иностранной валюты в счет исполнения условий договора с иностранными контрагентами). </a:t>
            </a:r>
          </a:p>
          <a:p>
            <a:pPr algn="just"/>
            <a:r>
              <a:rPr lang="ru-RU" sz="1600" dirty="0">
                <a:solidFill>
                  <a:schemeClr val="tx1"/>
                </a:solidFill>
                <a:latin typeface="Verdana" panose="020B0604030504040204" pitchFamily="34" charset="0"/>
                <a:cs typeface="Times New Roman" panose="02020603050405020304" pitchFamily="18" charset="0"/>
              </a:rPr>
              <a:t>	Отметим, ЦБ РФ </a:t>
            </a:r>
            <a:r>
              <a:rPr lang="ru-RU" sz="1600" dirty="0">
                <a:solidFill>
                  <a:schemeClr val="tx1"/>
                </a:solidFill>
                <a:latin typeface="Verdana" panose="020B0604030504040204" pitchFamily="34" charset="0"/>
                <a:cs typeface="Times New Roman" panose="02020603050405020304" pitchFamily="18" charset="0"/>
                <a:hlinkClick r:id="rId8">
                  <a:extLst>
                    <a:ext uri="{A12FA001-AC4F-418D-AE19-62706E023703}">
                      <ahyp:hlinkClr xmlns="" xmlns:ahyp="http://schemas.microsoft.com/office/drawing/2018/hyperlinkcolor" val="tx"/>
                    </a:ext>
                  </a:extLst>
                </a:hlinkClick>
              </a:rPr>
              <a:t>разъяснил</a:t>
            </a:r>
            <a:r>
              <a:rPr lang="ru-RU" sz="1600" dirty="0">
                <a:solidFill>
                  <a:schemeClr val="tx1"/>
                </a:solidFill>
                <a:latin typeface="Verdana" panose="020B0604030504040204" pitchFamily="34" charset="0"/>
                <a:cs typeface="Times New Roman" panose="02020603050405020304" pitchFamily="18" charset="0"/>
              </a:rPr>
              <a:t>, что  можно продолжать оплачивать долг в валюте нерезиденту (иностранной компании или банку) и нет запрета на получение платежей в счет исполнения договорных условий с иностранными контрагентами. В связи с этим, на текущий момент, </a:t>
            </a:r>
            <a:r>
              <a:rPr lang="ru-RU" sz="1600" b="1" u="sng" dirty="0">
                <a:solidFill>
                  <a:schemeClr val="tx1"/>
                </a:solidFill>
                <a:latin typeface="Verdana" panose="020B0604030504040204" pitchFamily="34" charset="0"/>
                <a:cs typeface="Times New Roman" panose="02020603050405020304" pitchFamily="18" charset="0"/>
              </a:rPr>
              <a:t>нет достаточных оснований </a:t>
            </a:r>
            <a:r>
              <a:rPr lang="ru-RU" sz="1600" b="1" dirty="0">
                <a:solidFill>
                  <a:schemeClr val="tx1"/>
                </a:solidFill>
                <a:latin typeface="Verdana" panose="020B0604030504040204" pitchFamily="34" charset="0"/>
                <a:cs typeface="Times New Roman" panose="02020603050405020304" pitchFamily="18" charset="0"/>
              </a:rPr>
              <a:t>для отказа от</a:t>
            </a:r>
            <a:r>
              <a:rPr lang="ru-RU" sz="1600" dirty="0">
                <a:solidFill>
                  <a:schemeClr val="tx1"/>
                </a:solidFill>
                <a:latin typeface="Verdana" panose="020B0604030504040204" pitchFamily="34" charset="0"/>
                <a:cs typeface="Times New Roman" panose="02020603050405020304" pitchFamily="18" charset="0"/>
              </a:rPr>
              <a:t> </a:t>
            </a:r>
            <a:r>
              <a:rPr lang="ru-RU" sz="1600" b="1" dirty="0">
                <a:solidFill>
                  <a:schemeClr val="tx1"/>
                </a:solidFill>
                <a:latin typeface="Verdana" panose="020B0604030504040204" pitchFamily="34" charset="0"/>
                <a:cs typeface="Times New Roman" panose="02020603050405020304" pitchFamily="18" charset="0"/>
              </a:rPr>
              <a:t>исполнения</a:t>
            </a:r>
            <a:r>
              <a:rPr lang="ru-RU" sz="1600" dirty="0">
                <a:solidFill>
                  <a:schemeClr val="tx1"/>
                </a:solidFill>
                <a:latin typeface="Verdana" panose="020B0604030504040204" pitchFamily="34" charset="0"/>
                <a:cs typeface="Times New Roman" panose="02020603050405020304" pitchFamily="18" charset="0"/>
              </a:rPr>
              <a:t> своих обязательств или </a:t>
            </a:r>
            <a:r>
              <a:rPr lang="ru-RU" sz="1600" b="1" dirty="0">
                <a:solidFill>
                  <a:schemeClr val="tx1"/>
                </a:solidFill>
                <a:latin typeface="Verdana" panose="020B0604030504040204" pitchFamily="34" charset="0"/>
                <a:cs typeface="Times New Roman" panose="02020603050405020304" pitchFamily="18" charset="0"/>
              </a:rPr>
              <a:t>одностороннего расторжения договора</a:t>
            </a:r>
            <a:r>
              <a:rPr lang="ru-RU" sz="1600" dirty="0">
                <a:solidFill>
                  <a:schemeClr val="tx1"/>
                </a:solidFill>
                <a:latin typeface="Verdana" panose="020B0604030504040204" pitchFamily="34" charset="0"/>
                <a:cs typeface="Times New Roman" panose="02020603050405020304" pitchFamily="18" charset="0"/>
              </a:rPr>
              <a:t> с иностранным контрагентом с отсылкой на обстоятельства непреодолимой силы. </a:t>
            </a:r>
          </a:p>
          <a:p>
            <a:pPr algn="just"/>
            <a:r>
              <a:rPr lang="ru-RU" sz="1600" dirty="0">
                <a:solidFill>
                  <a:schemeClr val="tx1"/>
                </a:solidFill>
                <a:latin typeface="Verdana" panose="020B0604030504040204" pitchFamily="34" charset="0"/>
                <a:cs typeface="Times New Roman" panose="02020603050405020304" pitchFamily="18" charset="0"/>
              </a:rPr>
              <a:t>	Причем, заметим, что решение о </a:t>
            </a:r>
            <a:r>
              <a:rPr lang="ru-RU" sz="1600" b="1" dirty="0">
                <a:solidFill>
                  <a:schemeClr val="tx1"/>
                </a:solidFill>
                <a:latin typeface="Verdana" panose="020B0604030504040204" pitchFamily="34" charset="0"/>
                <a:cs typeface="Times New Roman" panose="02020603050405020304" pitchFamily="18" charset="0"/>
              </a:rPr>
              <a:t>временной приостановке </a:t>
            </a:r>
            <a:r>
              <a:rPr lang="ru-RU" sz="1600" dirty="0">
                <a:solidFill>
                  <a:schemeClr val="tx1"/>
                </a:solidFill>
                <a:latin typeface="Verdana" panose="020B0604030504040204" pitchFamily="34" charset="0"/>
                <a:cs typeface="Times New Roman" panose="02020603050405020304" pitchFamily="18" charset="0"/>
              </a:rPr>
              <a:t>операций с валютой – </a:t>
            </a:r>
            <a:r>
              <a:rPr lang="ru-RU" sz="1600" b="1" dirty="0">
                <a:solidFill>
                  <a:schemeClr val="tx1"/>
                </a:solidFill>
                <a:latin typeface="Verdana" panose="020B0604030504040204" pitchFamily="34" charset="0"/>
                <a:cs typeface="Times New Roman" panose="02020603050405020304" pitchFamily="18" charset="0"/>
              </a:rPr>
              <a:t>принимает каждый банк индивидуально</a:t>
            </a:r>
            <a:r>
              <a:rPr lang="ru-RU" sz="1600" dirty="0">
                <a:solidFill>
                  <a:schemeClr val="tx1"/>
                </a:solidFill>
                <a:latin typeface="Verdana" panose="020B0604030504040204" pitchFamily="34" charset="0"/>
                <a:cs typeface="Times New Roman" panose="02020603050405020304" pitchFamily="18" charset="0"/>
              </a:rPr>
              <a:t>, руководствуясь собственной политикой совершения таких операций.</a:t>
            </a:r>
          </a:p>
        </p:txBody>
      </p:sp>
      <p:pic>
        <p:nvPicPr>
          <p:cNvPr id="17" name="Рисунок 16">
            <a:extLst>
              <a:ext uri="{FF2B5EF4-FFF2-40B4-BE49-F238E27FC236}">
                <a16:creationId xmlns="" xmlns:a16="http://schemas.microsoft.com/office/drawing/2014/main" id="{6E524D44-3BE5-DA42-8CD4-3FF66E695B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98483" y="4318582"/>
            <a:ext cx="679134" cy="679134"/>
          </a:xfrm>
          <a:prstGeom prst="rect">
            <a:avLst/>
          </a:prstGeom>
        </p:spPr>
      </p:pic>
    </p:spTree>
    <p:extLst>
      <p:ext uri="{BB962C8B-B14F-4D97-AF65-F5344CB8AC3E}">
        <p14:creationId xmlns:p14="http://schemas.microsoft.com/office/powerpoint/2010/main" val="385081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ая выноска 37"/>
          <p:cNvSpPr/>
          <p:nvPr/>
        </p:nvSpPr>
        <p:spPr>
          <a:xfrm>
            <a:off x="9585758" y="3616240"/>
            <a:ext cx="9618130" cy="2422150"/>
          </a:xfrm>
          <a:prstGeom prst="wedgeRectCallout">
            <a:avLst>
              <a:gd name="adj1" fmla="val -25202"/>
              <a:gd name="adj2" fmla="val 60908"/>
            </a:avLst>
          </a:prstGeom>
          <a:solidFill>
            <a:srgbClr val="C7F4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6" name="Прямоугольная выноска 35"/>
          <p:cNvSpPr/>
          <p:nvPr/>
        </p:nvSpPr>
        <p:spPr>
          <a:xfrm>
            <a:off x="722494" y="5826245"/>
            <a:ext cx="4207296" cy="3176448"/>
          </a:xfrm>
          <a:prstGeom prst="wedgeRectCallout">
            <a:avLst>
              <a:gd name="adj1" fmla="val 56793"/>
              <a:gd name="adj2" fmla="val -24107"/>
            </a:avLst>
          </a:prstGeom>
          <a:solidFill>
            <a:srgbClr val="63D3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 name="Прямоугольная выноска 2"/>
          <p:cNvSpPr/>
          <p:nvPr/>
        </p:nvSpPr>
        <p:spPr>
          <a:xfrm>
            <a:off x="595987" y="3660874"/>
            <a:ext cx="8697943" cy="1535534"/>
          </a:xfrm>
          <a:prstGeom prst="wedgeRectCallout">
            <a:avLst>
              <a:gd name="adj1" fmla="val -24900"/>
              <a:gd name="adj2" fmla="val 68992"/>
            </a:avLst>
          </a:prstGeom>
          <a:solidFill>
            <a:srgbClr val="49CF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 name="Пятиугольник 4">
            <a:extLst>
              <a:ext uri="{FF2B5EF4-FFF2-40B4-BE49-F238E27FC236}">
                <a16:creationId xmlns="" xmlns:a16="http://schemas.microsoft.com/office/drawing/2014/main" id="{2A7B3EB0-CE72-CD46-924B-14C7DB3E1FC2}"/>
              </a:ext>
            </a:extLst>
          </p:cNvPr>
          <p:cNvSpPr/>
          <p:nvPr/>
        </p:nvSpPr>
        <p:spPr>
          <a:xfrm>
            <a:off x="589152" y="207234"/>
            <a:ext cx="6179462" cy="2557160"/>
          </a:xfrm>
          <a:prstGeom prst="homePlate">
            <a:avLst/>
          </a:prstGeom>
          <a:solidFill>
            <a:srgbClr val="5CBF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8" name="Прямоугольник 7"/>
          <p:cNvSpPr/>
          <p:nvPr/>
        </p:nvSpPr>
        <p:spPr>
          <a:xfrm>
            <a:off x="5310125" y="5826245"/>
            <a:ext cx="3983806" cy="4400430"/>
          </a:xfrm>
          <a:prstGeom prst="rect">
            <a:avLst/>
          </a:prstGeom>
          <a:solidFill>
            <a:srgbClr val="D6F0E6"/>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60138"/>
            <a:endParaRPr lang="ru-RU" sz="3071">
              <a:solidFill>
                <a:prstClr val="white"/>
              </a:solidFill>
            </a:endParaRPr>
          </a:p>
        </p:txBody>
      </p:sp>
      <p:sp>
        <p:nvSpPr>
          <p:cNvPr id="12" name="Прямоугольник 11"/>
          <p:cNvSpPr/>
          <p:nvPr/>
        </p:nvSpPr>
        <p:spPr>
          <a:xfrm>
            <a:off x="11683779" y="3628407"/>
            <a:ext cx="5186484" cy="414601"/>
          </a:xfrm>
          <a:prstGeom prst="rect">
            <a:avLst/>
          </a:prstGeom>
        </p:spPr>
        <p:txBody>
          <a:bodyPr wrap="none">
            <a:spAutoFit/>
          </a:bodyPr>
          <a:lstStyle/>
          <a:p>
            <a:pPr defTabSz="1560138"/>
            <a:r>
              <a:rPr lang="ru-RU" sz="2094" b="1" dirty="0">
                <a:solidFill>
                  <a:prstClr val="black"/>
                </a:solidFill>
              </a:rPr>
              <a:t>3. ОЖИДАНИЯ ОТ ПРАВОВОЙ ПОДДЕРЖКИ</a:t>
            </a:r>
            <a:endParaRPr lang="ru-RU" sz="2094" dirty="0">
              <a:solidFill>
                <a:prstClr val="black"/>
              </a:solidFill>
            </a:endParaRPr>
          </a:p>
        </p:txBody>
      </p:sp>
      <p:sp>
        <p:nvSpPr>
          <p:cNvPr id="15" name="Прямоугольник 14"/>
          <p:cNvSpPr/>
          <p:nvPr/>
        </p:nvSpPr>
        <p:spPr>
          <a:xfrm>
            <a:off x="764852" y="422692"/>
            <a:ext cx="4607630" cy="437684"/>
          </a:xfrm>
          <a:prstGeom prst="rect">
            <a:avLst/>
          </a:prstGeom>
        </p:spPr>
        <p:txBody>
          <a:bodyPr wrap="square">
            <a:spAutoFit/>
          </a:bodyPr>
          <a:lstStyle/>
          <a:p>
            <a:pPr defTabSz="1560138"/>
            <a:r>
              <a:rPr lang="ru-RU" sz="2244" b="1" u="sng" dirty="0">
                <a:solidFill>
                  <a:srgbClr val="1E2340"/>
                </a:solidFill>
              </a:rPr>
              <a:t>1. ПРИОРИТЕТНАЯ ЗАДАЧА</a:t>
            </a:r>
            <a:endParaRPr lang="ru-RU" sz="2244" u="sng" dirty="0">
              <a:solidFill>
                <a:srgbClr val="1E2340"/>
              </a:solidFill>
            </a:endParaRPr>
          </a:p>
        </p:txBody>
      </p:sp>
      <p:sp>
        <p:nvSpPr>
          <p:cNvPr id="17" name="Прямоугольник 16"/>
          <p:cNvSpPr/>
          <p:nvPr/>
        </p:nvSpPr>
        <p:spPr>
          <a:xfrm>
            <a:off x="2309832" y="3155473"/>
            <a:ext cx="3987374" cy="460767"/>
          </a:xfrm>
          <a:prstGeom prst="rect">
            <a:avLst/>
          </a:prstGeom>
        </p:spPr>
        <p:txBody>
          <a:bodyPr wrap="none">
            <a:spAutoFit/>
          </a:bodyPr>
          <a:lstStyle/>
          <a:p>
            <a:pPr defTabSz="1560138"/>
            <a:r>
              <a:rPr lang="ru-RU" sz="2394" b="1" u="sng" dirty="0">
                <a:solidFill>
                  <a:srgbClr val="00B050"/>
                </a:solidFill>
              </a:rPr>
              <a:t>КАКОЙ КЛИЕНТСКИЙ ОПЫТ?</a:t>
            </a:r>
          </a:p>
        </p:txBody>
      </p:sp>
      <p:sp>
        <p:nvSpPr>
          <p:cNvPr id="18" name="Прямоугольник 17"/>
          <p:cNvSpPr/>
          <p:nvPr/>
        </p:nvSpPr>
        <p:spPr>
          <a:xfrm>
            <a:off x="11423579" y="3115611"/>
            <a:ext cx="5446684" cy="460767"/>
          </a:xfrm>
          <a:prstGeom prst="rect">
            <a:avLst/>
          </a:prstGeom>
        </p:spPr>
        <p:txBody>
          <a:bodyPr wrap="none">
            <a:spAutoFit/>
          </a:bodyPr>
          <a:lstStyle/>
          <a:p>
            <a:pPr defTabSz="1560138"/>
            <a:r>
              <a:rPr lang="ru-RU" sz="2394" b="1" u="sng" dirty="0">
                <a:solidFill>
                  <a:srgbClr val="0070C0"/>
                </a:solidFill>
              </a:rPr>
              <a:t>КАК ВАШИ КОЛЛЕГИ РЕШАЮТ ЗАДАЧУ?</a:t>
            </a:r>
          </a:p>
        </p:txBody>
      </p:sp>
      <p:sp>
        <p:nvSpPr>
          <p:cNvPr id="19" name="Прямоугольник 18"/>
          <p:cNvSpPr/>
          <p:nvPr/>
        </p:nvSpPr>
        <p:spPr>
          <a:xfrm>
            <a:off x="898194" y="6334760"/>
            <a:ext cx="3538667" cy="646331"/>
          </a:xfrm>
          <a:prstGeom prst="rect">
            <a:avLst/>
          </a:prstGeom>
        </p:spPr>
        <p:txBody>
          <a:bodyPr wrap="square">
            <a:spAutoFit/>
          </a:bodyPr>
          <a:lstStyle/>
          <a:p>
            <a:pPr algn="ctr" defTabSz="1560138"/>
            <a:r>
              <a:rPr lang="ru-RU" b="1" dirty="0">
                <a:solidFill>
                  <a:prstClr val="black"/>
                </a:solidFill>
              </a:rPr>
              <a:t>КАКОЙ эффект для дальнейшей работы в компании?</a:t>
            </a:r>
          </a:p>
        </p:txBody>
      </p:sp>
      <p:sp>
        <p:nvSpPr>
          <p:cNvPr id="20" name="Прямоугольник 19"/>
          <p:cNvSpPr/>
          <p:nvPr/>
        </p:nvSpPr>
        <p:spPr>
          <a:xfrm>
            <a:off x="5378377" y="5928572"/>
            <a:ext cx="3818158" cy="1200329"/>
          </a:xfrm>
          <a:prstGeom prst="rect">
            <a:avLst/>
          </a:prstGeom>
        </p:spPr>
        <p:txBody>
          <a:bodyPr wrap="square">
            <a:spAutoFit/>
          </a:bodyPr>
          <a:lstStyle/>
          <a:p>
            <a:pPr algn="ctr" defTabSz="1560138"/>
            <a:r>
              <a:rPr lang="ru-RU" b="1" dirty="0">
                <a:solidFill>
                  <a:prstClr val="black"/>
                </a:solidFill>
              </a:rPr>
              <a:t>ЧТО по отзывам ваших коллег они уже выигрывают для Компании, применяя инструменты КонсультантПлюс?</a:t>
            </a:r>
          </a:p>
        </p:txBody>
      </p:sp>
      <p:sp>
        <p:nvSpPr>
          <p:cNvPr id="21" name="Прямоугольник 20"/>
          <p:cNvSpPr/>
          <p:nvPr/>
        </p:nvSpPr>
        <p:spPr>
          <a:xfrm>
            <a:off x="750035" y="956802"/>
            <a:ext cx="5187215" cy="1477328"/>
          </a:xfrm>
          <a:prstGeom prst="rect">
            <a:avLst/>
          </a:prstGeom>
        </p:spPr>
        <p:txBody>
          <a:bodyPr wrap="square">
            <a:spAutoFit/>
          </a:bodyPr>
          <a:lstStyle/>
          <a:p>
            <a:r>
              <a:rPr lang="ru-RU" b="1" dirty="0">
                <a:latin typeface="Verdana" panose="020B0604030504040204" pitchFamily="34" charset="0"/>
                <a:ea typeface="Calibri" panose="020F0502020204030204" pitchFamily="34" charset="0"/>
                <a:cs typeface="Times New Roman" panose="02020603050405020304" pitchFamily="18" charset="0"/>
              </a:rPr>
              <a:t>Обеспечить продолжение деятельности компании, связанной с внешнеторговыми контрактами – в соответствии с текущими реалиями и с минимумом рисков для бизнеса</a:t>
            </a:r>
            <a:endParaRPr lang="ru-RU" b="1" dirty="0">
              <a:solidFill>
                <a:srgbClr val="000000"/>
              </a:solidFill>
            </a:endParaRPr>
          </a:p>
        </p:txBody>
      </p:sp>
      <p:sp>
        <p:nvSpPr>
          <p:cNvPr id="23" name="Прямоугольник 22"/>
          <p:cNvSpPr/>
          <p:nvPr/>
        </p:nvSpPr>
        <p:spPr>
          <a:xfrm>
            <a:off x="9911798" y="3927328"/>
            <a:ext cx="9140372" cy="2031325"/>
          </a:xfrm>
          <a:prstGeom prst="rect">
            <a:avLst/>
          </a:prstGeom>
        </p:spPr>
        <p:txBody>
          <a:bodyPr wrap="square">
            <a:spAutoFit/>
          </a:bodyPr>
          <a:lstStyle/>
          <a:p>
            <a:pPr marL="342900" indent="-342900">
              <a:buFont typeface="+mj-lt"/>
              <a:buAutoNum type="arabicPeriod"/>
            </a:pPr>
            <a:r>
              <a:rPr lang="ru-RU" b="1" dirty="0"/>
              <a:t>Исключение или минимизация рисков неисполнения </a:t>
            </a:r>
            <a:r>
              <a:rPr lang="ru-RU" dirty="0"/>
              <a:t>обязательств по договорам с иностранными контрагентами, связанных с текущей ситуацией</a:t>
            </a:r>
          </a:p>
          <a:p>
            <a:pPr marL="342900" indent="-342900">
              <a:buFont typeface="+mj-lt"/>
              <a:buAutoNum type="arabicPeriod"/>
            </a:pPr>
            <a:r>
              <a:rPr lang="ru-RU" dirty="0"/>
              <a:t>Существенное снижение </a:t>
            </a:r>
            <a:r>
              <a:rPr lang="ru-RU" b="1" dirty="0"/>
              <a:t>личных временных затрат на анализ и разработку </a:t>
            </a:r>
            <a:r>
              <a:rPr lang="ru-RU" dirty="0"/>
              <a:t>требуемых форм договоров и соглашений с контрагентами</a:t>
            </a:r>
          </a:p>
          <a:p>
            <a:pPr marL="342900" indent="-342900">
              <a:buFont typeface="+mj-lt"/>
              <a:buAutoNum type="arabicPeriod"/>
            </a:pPr>
            <a:r>
              <a:rPr lang="ru-RU" dirty="0"/>
              <a:t>Обеспечение </a:t>
            </a:r>
            <a:r>
              <a:rPr lang="ru-RU" b="1" dirty="0"/>
              <a:t>высокой скорости принятия решений</a:t>
            </a:r>
            <a:r>
              <a:rPr lang="ru-RU" dirty="0"/>
              <a:t>,  при изменении </a:t>
            </a:r>
            <a:r>
              <a:rPr lang="ru-RU" dirty="0" smtClean="0"/>
              <a:t>ситуации</a:t>
            </a:r>
            <a:endParaRPr lang="ru-RU" dirty="0"/>
          </a:p>
          <a:p>
            <a:pPr marL="342900" indent="-342900">
              <a:buFont typeface="+mj-lt"/>
              <a:buAutoNum type="arabicPeriod"/>
            </a:pPr>
            <a:r>
              <a:rPr lang="ru-RU" b="1" dirty="0"/>
              <a:t>С нуля разобраться в новом </a:t>
            </a:r>
            <a:r>
              <a:rPr lang="ru-RU" dirty="0"/>
              <a:t>для себя вопросе при отсутствии официальных </a:t>
            </a:r>
            <a:r>
              <a:rPr lang="ru-RU" dirty="0" smtClean="0"/>
              <a:t>разъяснений </a:t>
            </a:r>
            <a:r>
              <a:rPr lang="ru-RU" dirty="0"/>
              <a:t>в сложившихся обстоятельствах</a:t>
            </a:r>
            <a:endParaRPr lang="ru-RU" u="sng" dirty="0">
              <a:solidFill>
                <a:prstClr val="black"/>
              </a:solidFill>
            </a:endParaRPr>
          </a:p>
        </p:txBody>
      </p:sp>
      <p:sp>
        <p:nvSpPr>
          <p:cNvPr id="24" name="Прямоугольник 23"/>
          <p:cNvSpPr/>
          <p:nvPr/>
        </p:nvSpPr>
        <p:spPr>
          <a:xfrm>
            <a:off x="5505384" y="7225327"/>
            <a:ext cx="3788547" cy="2862322"/>
          </a:xfrm>
          <a:prstGeom prst="rect">
            <a:avLst/>
          </a:prstGeom>
        </p:spPr>
        <p:txBody>
          <a:bodyPr wrap="square">
            <a:spAutoFit/>
          </a:bodyPr>
          <a:lstStyle/>
          <a:p>
            <a:pPr marL="342900" indent="-342900">
              <a:buFont typeface="+mj-lt"/>
              <a:buAutoNum type="arabicPeriod"/>
            </a:pPr>
            <a:r>
              <a:rPr lang="ru-RU" b="1" dirty="0"/>
              <a:t>Продолжение исполнения </a:t>
            </a:r>
            <a:r>
              <a:rPr lang="ru-RU" dirty="0"/>
              <a:t>условий по договорам с иностранными контрагентами</a:t>
            </a:r>
          </a:p>
          <a:p>
            <a:pPr marL="342900" indent="-342900">
              <a:buFont typeface="+mj-lt"/>
              <a:buAutoNum type="arabicPeriod"/>
            </a:pPr>
            <a:r>
              <a:rPr lang="ru-RU" dirty="0"/>
              <a:t>Экономический эффект для компании – </a:t>
            </a:r>
            <a:r>
              <a:rPr lang="ru-RU" b="1" dirty="0"/>
              <a:t>минимизация рисков штрафов </a:t>
            </a:r>
            <a:r>
              <a:rPr lang="ru-RU" dirty="0"/>
              <a:t>и возврат средств в оборот компании </a:t>
            </a:r>
          </a:p>
          <a:p>
            <a:pPr marL="342900" indent="-342900">
              <a:buFont typeface="+mj-lt"/>
              <a:buAutoNum type="arabicPeriod"/>
            </a:pPr>
            <a:r>
              <a:rPr lang="ru-RU" dirty="0"/>
              <a:t>Сокращение времени на реализацию принятых решений </a:t>
            </a:r>
            <a:r>
              <a:rPr lang="ru-RU" b="1" dirty="0"/>
              <a:t>до 3 раз</a:t>
            </a:r>
            <a:r>
              <a:rPr lang="ru-RU" dirty="0"/>
              <a:t>.</a:t>
            </a:r>
            <a:endParaRPr lang="ru-RU" dirty="0">
              <a:solidFill>
                <a:prstClr val="black"/>
              </a:solidFill>
            </a:endParaRPr>
          </a:p>
        </p:txBody>
      </p:sp>
      <p:sp>
        <p:nvSpPr>
          <p:cNvPr id="27" name="Прямоугольник 26">
            <a:extLst>
              <a:ext uri="{FF2B5EF4-FFF2-40B4-BE49-F238E27FC236}">
                <a16:creationId xmlns="" xmlns:a16="http://schemas.microsoft.com/office/drawing/2014/main" id="{00A840CC-D5A8-3D45-BBF3-90C76CF0FEF3}"/>
              </a:ext>
            </a:extLst>
          </p:cNvPr>
          <p:cNvSpPr/>
          <p:nvPr/>
        </p:nvSpPr>
        <p:spPr>
          <a:xfrm>
            <a:off x="877654" y="7128901"/>
            <a:ext cx="3973002" cy="1754326"/>
          </a:xfrm>
          <a:prstGeom prst="rect">
            <a:avLst/>
          </a:prstGeom>
        </p:spPr>
        <p:txBody>
          <a:bodyPr wrap="square">
            <a:spAutoFit/>
          </a:bodyPr>
          <a:lstStyle/>
          <a:p>
            <a:pPr>
              <a:spcAft>
                <a:spcPts val="600"/>
              </a:spcAft>
            </a:pPr>
            <a:r>
              <a:rPr lang="ru-RU" dirty="0"/>
              <a:t>Сформированная база знаний компании, которая позволяет </a:t>
            </a:r>
            <a:r>
              <a:rPr lang="ru-RU" b="1" dirty="0"/>
              <a:t>осуществлять </a:t>
            </a:r>
            <a:r>
              <a:rPr lang="ru-RU" dirty="0"/>
              <a:t>внешнеторговые операции</a:t>
            </a:r>
            <a:r>
              <a:rPr lang="ru-RU" b="1" dirty="0"/>
              <a:t> с минимумом рисков </a:t>
            </a:r>
            <a:r>
              <a:rPr lang="ru-RU" dirty="0"/>
              <a:t>и </a:t>
            </a:r>
            <a:r>
              <a:rPr lang="ru-RU" b="1" dirty="0"/>
              <a:t>оперативно подстраиваться </a:t>
            </a:r>
            <a:r>
              <a:rPr lang="ru-RU" dirty="0"/>
              <a:t>под изменения ситуации</a:t>
            </a:r>
            <a:endParaRPr lang="ru-RU" dirty="0">
              <a:solidFill>
                <a:prstClr val="black"/>
              </a:solidFill>
            </a:endParaRPr>
          </a:p>
        </p:txBody>
      </p:sp>
      <p:sp>
        <p:nvSpPr>
          <p:cNvPr id="34" name="Прямоугольник 33">
            <a:extLst>
              <a:ext uri="{FF2B5EF4-FFF2-40B4-BE49-F238E27FC236}">
                <a16:creationId xmlns="" xmlns:a16="http://schemas.microsoft.com/office/drawing/2014/main" id="{A6FE2161-FFF9-1149-A58D-DB01DE033CF0}"/>
              </a:ext>
            </a:extLst>
          </p:cNvPr>
          <p:cNvSpPr/>
          <p:nvPr/>
        </p:nvSpPr>
        <p:spPr>
          <a:xfrm>
            <a:off x="7156451" y="171732"/>
            <a:ext cx="12323094" cy="2659568"/>
          </a:xfrm>
          <a:prstGeom prst="rect">
            <a:avLst/>
          </a:prstGeom>
          <a:solidFill>
            <a:schemeClr val="accent2">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60138"/>
            <a:endParaRPr lang="ru-RU" sz="3590" b="1" u="sng" dirty="0">
              <a:solidFill>
                <a:srgbClr val="00B050"/>
              </a:solidFill>
            </a:endParaRPr>
          </a:p>
        </p:txBody>
      </p:sp>
      <p:sp>
        <p:nvSpPr>
          <p:cNvPr id="14" name="Прямоугольник 13"/>
          <p:cNvSpPr/>
          <p:nvPr/>
        </p:nvSpPr>
        <p:spPr>
          <a:xfrm>
            <a:off x="7334192" y="217816"/>
            <a:ext cx="5386924" cy="437684"/>
          </a:xfrm>
          <a:prstGeom prst="rect">
            <a:avLst/>
          </a:prstGeom>
        </p:spPr>
        <p:txBody>
          <a:bodyPr wrap="none">
            <a:spAutoFit/>
          </a:bodyPr>
          <a:lstStyle/>
          <a:p>
            <a:pPr defTabSz="1560138"/>
            <a:r>
              <a:rPr lang="ru-RU" sz="2244" b="1" dirty="0"/>
              <a:t>Регулярные работы для решения задачи:</a:t>
            </a:r>
          </a:p>
        </p:txBody>
      </p:sp>
      <p:sp>
        <p:nvSpPr>
          <p:cNvPr id="22" name="Прямоугольник 21"/>
          <p:cNvSpPr/>
          <p:nvPr/>
        </p:nvSpPr>
        <p:spPr>
          <a:xfrm>
            <a:off x="7385050" y="651550"/>
            <a:ext cx="11818838" cy="2031325"/>
          </a:xfrm>
          <a:prstGeom prst="rect">
            <a:avLst/>
          </a:prstGeom>
        </p:spPr>
        <p:txBody>
          <a:bodyPr wrap="square">
            <a:spAutoFit/>
          </a:bodyPr>
          <a:lstStyle/>
          <a:p>
            <a:pPr marL="342900" indent="-342900">
              <a:buFont typeface="+mj-lt"/>
              <a:buAutoNum type="arabicPeriod"/>
            </a:pPr>
            <a:r>
              <a:rPr lang="ru-RU" b="1" dirty="0"/>
              <a:t>Оценка</a:t>
            </a:r>
            <a:r>
              <a:rPr lang="ru-RU" dirty="0"/>
              <a:t> действующих договоров и при необходимости проведение переговоров с партнерами </a:t>
            </a:r>
            <a:r>
              <a:rPr lang="ru-RU" b="1" dirty="0"/>
              <a:t>по их приостановке </a:t>
            </a:r>
          </a:p>
          <a:p>
            <a:pPr marL="342900" indent="-342900">
              <a:buFont typeface="+mj-lt"/>
              <a:buAutoNum type="arabicPeriod"/>
            </a:pPr>
            <a:r>
              <a:rPr lang="ru-RU" dirty="0"/>
              <a:t>Формирование </a:t>
            </a:r>
            <a:r>
              <a:rPr lang="ru-RU" b="1" dirty="0"/>
              <a:t>правовой позиции</a:t>
            </a:r>
            <a:r>
              <a:rPr lang="ru-RU" dirty="0"/>
              <a:t>, минимизирующей </a:t>
            </a:r>
            <a:r>
              <a:rPr lang="ru-RU" b="1" dirty="0"/>
              <a:t>риски наложения штрафов </a:t>
            </a:r>
            <a:r>
              <a:rPr lang="ru-RU" dirty="0"/>
              <a:t>на компанию за </a:t>
            </a:r>
            <a:r>
              <a:rPr lang="ru-RU" dirty="0" smtClean="0"/>
              <a:t>непоступление </a:t>
            </a:r>
            <a:r>
              <a:rPr lang="ru-RU" dirty="0"/>
              <a:t>валютной выручки (репатриации валютной выручки)</a:t>
            </a:r>
          </a:p>
          <a:p>
            <a:pPr marL="342900" indent="-342900">
              <a:buFont typeface="+mj-lt"/>
              <a:buAutoNum type="arabicPeriod"/>
            </a:pPr>
            <a:r>
              <a:rPr lang="ru-RU" dirty="0"/>
              <a:t>Обеспечение </a:t>
            </a:r>
            <a:r>
              <a:rPr lang="ru-RU" b="1" dirty="0"/>
              <a:t>возврата </a:t>
            </a:r>
            <a:r>
              <a:rPr lang="ru-RU" dirty="0"/>
              <a:t>в досудебном порядке оплаченных </a:t>
            </a:r>
            <a:r>
              <a:rPr lang="ru-RU" b="1" dirty="0"/>
              <a:t>авансов, которые «зависли» </a:t>
            </a:r>
            <a:r>
              <a:rPr lang="ru-RU" dirty="0"/>
              <a:t>у иностранных контрагентов </a:t>
            </a:r>
          </a:p>
          <a:p>
            <a:pPr marL="342900" indent="-342900">
              <a:buFont typeface="+mj-lt"/>
              <a:buAutoNum type="arabicPeriod"/>
            </a:pPr>
            <a:r>
              <a:rPr lang="ru-RU" dirty="0"/>
              <a:t>Проработка </a:t>
            </a:r>
            <a:r>
              <a:rPr lang="ru-RU" b="1" dirty="0"/>
              <a:t>альтернативных способов платежей </a:t>
            </a:r>
            <a:r>
              <a:rPr lang="ru-RU" dirty="0"/>
              <a:t>зарубежным контрагентам и перевозки через третьих лиц по возмездным договорам</a:t>
            </a:r>
          </a:p>
        </p:txBody>
      </p:sp>
      <p:sp>
        <p:nvSpPr>
          <p:cNvPr id="37" name="Скругленный прямоугольник 36"/>
          <p:cNvSpPr/>
          <p:nvPr/>
        </p:nvSpPr>
        <p:spPr>
          <a:xfrm>
            <a:off x="9604542" y="6443924"/>
            <a:ext cx="9580562" cy="4213875"/>
          </a:xfrm>
          <a:prstGeom prst="roundRect">
            <a:avLst/>
          </a:prstGeom>
          <a:solidFill>
            <a:srgbClr val="FDE634"/>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60138"/>
            <a:endParaRPr lang="ru-RU" sz="2094" b="1" dirty="0">
              <a:solidFill>
                <a:prstClr val="black"/>
              </a:solidFill>
            </a:endParaRPr>
          </a:p>
        </p:txBody>
      </p:sp>
      <p:sp>
        <p:nvSpPr>
          <p:cNvPr id="39" name="Прямоугольник 38"/>
          <p:cNvSpPr/>
          <p:nvPr/>
        </p:nvSpPr>
        <p:spPr>
          <a:xfrm>
            <a:off x="2309832" y="3697562"/>
            <a:ext cx="4042991" cy="460767"/>
          </a:xfrm>
          <a:prstGeom prst="rect">
            <a:avLst/>
          </a:prstGeom>
        </p:spPr>
        <p:txBody>
          <a:bodyPr wrap="square">
            <a:spAutoFit/>
          </a:bodyPr>
          <a:lstStyle/>
          <a:p>
            <a:pPr defTabSz="1560138"/>
            <a:r>
              <a:rPr lang="ru-RU" sz="2394" b="1" dirty="0">
                <a:solidFill>
                  <a:prstClr val="black"/>
                </a:solidFill>
              </a:rPr>
              <a:t>2. </a:t>
            </a:r>
            <a:r>
              <a:rPr lang="ru-RU" sz="2094" b="1" dirty="0">
                <a:solidFill>
                  <a:prstClr val="black"/>
                </a:solidFill>
              </a:rPr>
              <a:t>ПОЧЕМУ ЭТО ВАЖНО СЕЙЧАС</a:t>
            </a:r>
            <a:endParaRPr lang="ru-RU" sz="2693" dirty="0">
              <a:solidFill>
                <a:prstClr val="black"/>
              </a:solidFill>
            </a:endParaRPr>
          </a:p>
        </p:txBody>
      </p:sp>
      <p:sp>
        <p:nvSpPr>
          <p:cNvPr id="33" name="Прямоугольник 32">
            <a:extLst>
              <a:ext uri="{FF2B5EF4-FFF2-40B4-BE49-F238E27FC236}">
                <a16:creationId xmlns="" xmlns:a16="http://schemas.microsoft.com/office/drawing/2014/main" id="{07466620-4F96-DF48-9536-218BC952A7CF}"/>
              </a:ext>
            </a:extLst>
          </p:cNvPr>
          <p:cNvSpPr/>
          <p:nvPr/>
        </p:nvSpPr>
        <p:spPr>
          <a:xfrm>
            <a:off x="660073" y="4130675"/>
            <a:ext cx="8536462" cy="923330"/>
          </a:xfrm>
          <a:prstGeom prst="rect">
            <a:avLst/>
          </a:prstGeom>
        </p:spPr>
        <p:txBody>
          <a:bodyPr wrap="square">
            <a:spAutoFit/>
          </a:bodyPr>
          <a:lstStyle/>
          <a:p>
            <a:pPr marL="342900" indent="-342900">
              <a:buFont typeface="+mj-lt"/>
              <a:buAutoNum type="arabicPeriod"/>
            </a:pPr>
            <a:r>
              <a:rPr lang="ru-RU" dirty="0"/>
              <a:t>По текущей ситуации нет никакой практики и позиций </a:t>
            </a:r>
            <a:r>
              <a:rPr lang="ru-RU" dirty="0" smtClean="0"/>
              <a:t>судов</a:t>
            </a:r>
            <a:endParaRPr lang="ru-RU" dirty="0"/>
          </a:p>
          <a:p>
            <a:pPr marL="342900" indent="-342900">
              <a:buFont typeface="+mj-lt"/>
              <a:buAutoNum type="arabicPeriod"/>
            </a:pPr>
            <a:r>
              <a:rPr lang="ru-RU" dirty="0"/>
              <a:t>Часть отношений регулируется международными двусторонними соглашениями, которые имеют приоритет </a:t>
            </a:r>
            <a:r>
              <a:rPr lang="ru-RU" dirty="0" smtClean="0"/>
              <a:t>над </a:t>
            </a:r>
            <a:r>
              <a:rPr lang="ru-RU" dirty="0"/>
              <a:t>российским правом</a:t>
            </a:r>
            <a:endParaRPr lang="ru-RU" dirty="0">
              <a:solidFill>
                <a:srgbClr val="000000"/>
              </a:solidFill>
            </a:endParaRPr>
          </a:p>
        </p:txBody>
      </p:sp>
      <p:pic>
        <p:nvPicPr>
          <p:cNvPr id="9" name="Рисунок 8"/>
          <p:cNvPicPr>
            <a:picLocks noChangeAspect="1"/>
          </p:cNvPicPr>
          <p:nvPr/>
        </p:nvPicPr>
        <p:blipFill>
          <a:blip r:embed="rId2" cstate="print"/>
          <a:stretch>
            <a:fillRect/>
          </a:stretch>
        </p:blipFill>
        <p:spPr>
          <a:xfrm>
            <a:off x="10910780" y="6523662"/>
            <a:ext cx="512799" cy="731213"/>
          </a:xfrm>
          <a:prstGeom prst="rect">
            <a:avLst/>
          </a:prstGeom>
        </p:spPr>
      </p:pic>
      <p:sp>
        <p:nvSpPr>
          <p:cNvPr id="10" name="Прямоугольник 9"/>
          <p:cNvSpPr/>
          <p:nvPr/>
        </p:nvSpPr>
        <p:spPr>
          <a:xfrm>
            <a:off x="11554973" y="6469217"/>
            <a:ext cx="7107677" cy="646331"/>
          </a:xfrm>
          <a:prstGeom prst="rect">
            <a:avLst/>
          </a:prstGeom>
        </p:spPr>
        <p:txBody>
          <a:bodyPr wrap="square">
            <a:spAutoFit/>
          </a:bodyPr>
          <a:lstStyle/>
          <a:p>
            <a:pPr defTabSz="1560138"/>
            <a:r>
              <a:rPr lang="ru-RU" b="1" dirty="0">
                <a:solidFill>
                  <a:prstClr val="black"/>
                </a:solidFill>
              </a:rPr>
              <a:t>4. ОПТИМАЛЬНЫЙ НАБОР ИНСТРУМЕНТОВ КОНСУЛЬТАНТПЛЮС </a:t>
            </a:r>
          </a:p>
          <a:p>
            <a:pPr defTabSz="1560138"/>
            <a:r>
              <a:rPr lang="ru-RU" b="1" dirty="0">
                <a:solidFill>
                  <a:prstClr val="black"/>
                </a:solidFill>
              </a:rPr>
              <a:t>ДЛЯ ЭФФЕКТИВНОГО РЕШЕНИЯ ЗАДАЧИ:</a:t>
            </a:r>
          </a:p>
        </p:txBody>
      </p:sp>
      <p:sp>
        <p:nvSpPr>
          <p:cNvPr id="11" name="Прямоугольник 10"/>
          <p:cNvSpPr/>
          <p:nvPr/>
        </p:nvSpPr>
        <p:spPr>
          <a:xfrm>
            <a:off x="10027654" y="7414469"/>
            <a:ext cx="9095277" cy="2846933"/>
          </a:xfrm>
          <a:prstGeom prst="rect">
            <a:avLst/>
          </a:prstGeom>
        </p:spPr>
        <p:txBody>
          <a:bodyPr wrap="square">
            <a:spAutoFit/>
          </a:bodyPr>
          <a:lstStyle/>
          <a:p>
            <a:pPr marL="342900" indent="-342900">
              <a:buFont typeface="+mj-lt"/>
              <a:buAutoNum type="arabicPeriod"/>
            </a:pPr>
            <a:r>
              <a:rPr lang="ru-RU" dirty="0"/>
              <a:t>Оценить риски и составить безопасную формулировку дополнительного соглашения к договору о его приостановлении с помощью </a:t>
            </a:r>
            <a:r>
              <a:rPr lang="ru-RU" b="1" dirty="0"/>
              <a:t>Готового решения</a:t>
            </a:r>
          </a:p>
          <a:p>
            <a:pPr marL="342900" indent="-342900">
              <a:buFont typeface="+mj-lt"/>
              <a:buAutoNum type="arabicPeriod"/>
            </a:pPr>
            <a:endParaRPr lang="ru-RU" sz="1100" dirty="0"/>
          </a:p>
          <a:p>
            <a:pPr marL="342900" indent="-342900">
              <a:buFont typeface="+mj-lt"/>
              <a:buAutoNum type="arabicPeriod"/>
            </a:pPr>
            <a:r>
              <a:rPr lang="ru-RU" dirty="0"/>
              <a:t>Обосновать перед проверяющими органами </a:t>
            </a:r>
            <a:r>
              <a:rPr lang="ru-RU" dirty="0" smtClean="0"/>
              <a:t>непоступление </a:t>
            </a:r>
            <a:r>
              <a:rPr lang="ru-RU" dirty="0"/>
              <a:t>валютной выручки </a:t>
            </a:r>
            <a:r>
              <a:rPr lang="ru-RU" dirty="0" smtClean="0"/>
              <a:t>обстоятельствами </a:t>
            </a:r>
            <a:r>
              <a:rPr lang="ru-RU" dirty="0"/>
              <a:t>непреодолимой силы поможет </a:t>
            </a:r>
            <a:r>
              <a:rPr lang="ru-RU" b="1" dirty="0"/>
              <a:t>Готовое решение</a:t>
            </a:r>
          </a:p>
          <a:p>
            <a:pPr marL="342900" indent="-342900">
              <a:buFont typeface="+mj-lt"/>
              <a:buAutoNum type="arabicPeriod"/>
            </a:pPr>
            <a:endParaRPr lang="ru-RU" sz="1200" dirty="0"/>
          </a:p>
          <a:p>
            <a:pPr marL="342900" indent="-342900">
              <a:buFont typeface="+mj-lt"/>
              <a:buAutoNum type="arabicPeriod"/>
            </a:pPr>
            <a:r>
              <a:rPr lang="ru-RU" dirty="0"/>
              <a:t>Обеспечить возврат в досудебном порядке оплаченных авансов, которые «зависли» у иностранных контрагентов помогут </a:t>
            </a:r>
            <a:r>
              <a:rPr lang="ru-RU" b="1" dirty="0"/>
              <a:t>Готовое решение и образцы документов</a:t>
            </a:r>
          </a:p>
          <a:p>
            <a:pPr marL="342900" indent="-342900">
              <a:buFont typeface="+mj-lt"/>
              <a:buAutoNum type="arabicPeriod"/>
            </a:pPr>
            <a:endParaRPr lang="ru-RU" sz="1200" dirty="0"/>
          </a:p>
          <a:p>
            <a:pPr marL="342900" indent="-342900">
              <a:buFont typeface="+mj-lt"/>
              <a:buAutoNum type="arabicPeriod"/>
            </a:pPr>
            <a:r>
              <a:rPr lang="ru-RU" dirty="0"/>
              <a:t>Проработать альтернативную схему платежей контрагентам в валюте с привлечением третьих лиц помогут </a:t>
            </a:r>
            <a:r>
              <a:rPr lang="ru-RU" b="1" dirty="0"/>
              <a:t>Путеводитель КонсультантПлюс и Конструктор договоров</a:t>
            </a:r>
          </a:p>
        </p:txBody>
      </p:sp>
    </p:spTree>
    <p:extLst>
      <p:ext uri="{BB962C8B-B14F-4D97-AF65-F5344CB8AC3E}">
        <p14:creationId xmlns:p14="http://schemas.microsoft.com/office/powerpoint/2010/main" val="237508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2593" t="7009" r="56771" b="74870"/>
          <a:stretch/>
        </p:blipFill>
        <p:spPr>
          <a:xfrm>
            <a:off x="11153179" y="1362132"/>
            <a:ext cx="4873841" cy="1621604"/>
          </a:xfrm>
          <a:prstGeom prst="rect">
            <a:avLst/>
          </a:prstGeom>
          <a:ln>
            <a:solidFill>
              <a:schemeClr val="tx1">
                <a:lumMod val="50000"/>
                <a:lumOff val="50000"/>
              </a:schemeClr>
            </a:solidFill>
          </a:ln>
        </p:spPr>
      </p:pic>
      <p:pic>
        <p:nvPicPr>
          <p:cNvPr id="3" name="Рисунок 2"/>
          <p:cNvPicPr>
            <a:picLocks noChangeAspect="1"/>
          </p:cNvPicPr>
          <p:nvPr/>
        </p:nvPicPr>
        <p:blipFill rotWithShape="1">
          <a:blip r:embed="rId3"/>
          <a:srcRect l="11801" t="26075" r="47058" b="64018"/>
          <a:stretch/>
        </p:blipFill>
        <p:spPr>
          <a:xfrm>
            <a:off x="10506467" y="3389090"/>
            <a:ext cx="7495108" cy="1015269"/>
          </a:xfrm>
          <a:prstGeom prst="rect">
            <a:avLst/>
          </a:prstGeom>
          <a:ln>
            <a:solidFill>
              <a:schemeClr val="tx1">
                <a:lumMod val="50000"/>
                <a:lumOff val="50000"/>
              </a:schemeClr>
            </a:solidFill>
          </a:ln>
        </p:spPr>
      </p:pic>
      <p:pic>
        <p:nvPicPr>
          <p:cNvPr id="6" name="Рисунок 5"/>
          <p:cNvPicPr>
            <a:picLocks noChangeAspect="1"/>
          </p:cNvPicPr>
          <p:nvPr/>
        </p:nvPicPr>
        <p:blipFill rotWithShape="1">
          <a:blip r:embed="rId4"/>
          <a:srcRect l="8952" t="18776" r="26106" b="50775"/>
          <a:stretch/>
        </p:blipFill>
        <p:spPr>
          <a:xfrm>
            <a:off x="10506467" y="4745885"/>
            <a:ext cx="8727204" cy="2301680"/>
          </a:xfrm>
          <a:prstGeom prst="rect">
            <a:avLst/>
          </a:prstGeom>
          <a:ln>
            <a:solidFill>
              <a:schemeClr val="tx1">
                <a:lumMod val="50000"/>
                <a:lumOff val="50000"/>
              </a:schemeClr>
            </a:solidFill>
          </a:ln>
        </p:spPr>
      </p:pic>
      <p:pic>
        <p:nvPicPr>
          <p:cNvPr id="7" name="Рисунок 6"/>
          <p:cNvPicPr>
            <a:picLocks noChangeAspect="1"/>
          </p:cNvPicPr>
          <p:nvPr/>
        </p:nvPicPr>
        <p:blipFill rotWithShape="1">
          <a:blip r:embed="rId5"/>
          <a:srcRect l="1830" t="13885" r="24992" b="19914"/>
          <a:stretch/>
        </p:blipFill>
        <p:spPr>
          <a:xfrm>
            <a:off x="733584" y="6502467"/>
            <a:ext cx="9081838" cy="4621507"/>
          </a:xfrm>
          <a:prstGeom prst="rect">
            <a:avLst/>
          </a:prstGeom>
          <a:ln>
            <a:solidFill>
              <a:schemeClr val="tx1">
                <a:lumMod val="50000"/>
                <a:lumOff val="50000"/>
              </a:schemeClr>
            </a:solidFill>
          </a:ln>
        </p:spPr>
      </p:pic>
      <p:sp>
        <p:nvSpPr>
          <p:cNvPr id="9" name="Прямоугольник 8"/>
          <p:cNvSpPr/>
          <p:nvPr/>
        </p:nvSpPr>
        <p:spPr>
          <a:xfrm>
            <a:off x="11807514" y="1774647"/>
            <a:ext cx="1265989" cy="22759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968"/>
          </a:p>
        </p:txBody>
      </p:sp>
      <p:sp>
        <p:nvSpPr>
          <p:cNvPr id="10" name="Прямоугольник 9"/>
          <p:cNvSpPr/>
          <p:nvPr/>
        </p:nvSpPr>
        <p:spPr>
          <a:xfrm>
            <a:off x="11174517" y="2182420"/>
            <a:ext cx="2140803" cy="40303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968"/>
          </a:p>
        </p:txBody>
      </p:sp>
      <p:sp>
        <p:nvSpPr>
          <p:cNvPr id="11" name="Прямоугольная выноска 10"/>
          <p:cNvSpPr/>
          <p:nvPr/>
        </p:nvSpPr>
        <p:spPr>
          <a:xfrm>
            <a:off x="13827346" y="1247245"/>
            <a:ext cx="2260422" cy="1177069"/>
          </a:xfrm>
          <a:prstGeom prst="wedgeRectCallout">
            <a:avLst>
              <a:gd name="adj1" fmla="val -64387"/>
              <a:gd name="adj2" fmla="val 9155"/>
            </a:avLst>
          </a:prstGeom>
          <a:solidFill>
            <a:srgbClr val="49CFD0"/>
          </a:solidFill>
          <a:ln w="25400" cap="flat" cmpd="sng" algn="ctr">
            <a:solidFill>
              <a:srgbClr val="2B737D"/>
            </a:solidFill>
            <a:prstDash val="solid"/>
          </a:ln>
          <a:effectLst/>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507846">
              <a:defRPr/>
            </a:pPr>
            <a:r>
              <a:rPr lang="ru-RU" sz="1814" kern="0" dirty="0">
                <a:latin typeface="Calibri"/>
              </a:rPr>
              <a:t>Выбираем профиль </a:t>
            </a:r>
            <a:r>
              <a:rPr lang="ru-RU" sz="1814" b="1" kern="0" dirty="0">
                <a:latin typeface="Calibri"/>
              </a:rPr>
              <a:t>Юрист </a:t>
            </a:r>
            <a:r>
              <a:rPr lang="ru-RU" sz="1814" kern="0" dirty="0">
                <a:latin typeface="Calibri"/>
              </a:rPr>
              <a:t>и</a:t>
            </a:r>
            <a:r>
              <a:rPr lang="ru-RU" sz="1814" b="1" kern="0" dirty="0">
                <a:latin typeface="Calibri"/>
              </a:rPr>
              <a:t> </a:t>
            </a:r>
            <a:r>
              <a:rPr lang="ru-RU" sz="1814" kern="0" dirty="0">
                <a:latin typeface="Calibri"/>
              </a:rPr>
              <a:t>воспользуемся </a:t>
            </a:r>
            <a:r>
              <a:rPr lang="ru-RU" sz="1814" b="1" kern="0" dirty="0">
                <a:latin typeface="Calibri"/>
              </a:rPr>
              <a:t>Быстрым поиском</a:t>
            </a:r>
          </a:p>
        </p:txBody>
      </p:sp>
      <p:sp>
        <p:nvSpPr>
          <p:cNvPr id="12" name="Скругленный прямоугольник 11"/>
          <p:cNvSpPr/>
          <p:nvPr/>
        </p:nvSpPr>
        <p:spPr>
          <a:xfrm>
            <a:off x="16285439" y="636480"/>
            <a:ext cx="3307626" cy="1948970"/>
          </a:xfrm>
          <a:prstGeom prst="roundRect">
            <a:avLst/>
          </a:prstGeom>
          <a:solidFill>
            <a:srgbClr val="7030A0"/>
          </a:solidFill>
          <a:ln w="25400" cap="flat" cmpd="sng" algn="ctr">
            <a:solidFill>
              <a:srgbClr val="002060"/>
            </a:solidFill>
            <a:prstDash val="solid"/>
          </a:ln>
          <a:effectLst/>
        </p:spPr>
        <p:txBody>
          <a:bodyPr rot="0" spcFirstLastPara="0" vert="horz" wrap="square" lIns="118725" tIns="59363" rIns="118725" bIns="59363"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77" algn="ctr" defTabSz="1507846">
              <a:lnSpc>
                <a:spcPct val="101200"/>
              </a:lnSpc>
              <a:spcBef>
                <a:spcPts val="173"/>
              </a:spcBef>
              <a:defRPr/>
            </a:pPr>
            <a:r>
              <a:rPr lang="ru-RU" sz="1731" b="1" kern="0" spc="25" dirty="0">
                <a:solidFill>
                  <a:srgbClr val="F79646">
                    <a:lumMod val="75000"/>
                  </a:srgbClr>
                </a:solidFill>
                <a:latin typeface="Calibri"/>
                <a:cs typeface="Calibri"/>
              </a:rPr>
              <a:t>ТОЛЬКО В КОНСУЛЬТАНТПЛЮС! </a:t>
            </a:r>
          </a:p>
          <a:p>
            <a:pPr marR="8377" algn="ctr" defTabSz="1507846">
              <a:lnSpc>
                <a:spcPct val="101200"/>
              </a:lnSpc>
              <a:spcBef>
                <a:spcPts val="173"/>
              </a:spcBef>
              <a:defRPr/>
            </a:pPr>
            <a:r>
              <a:rPr lang="ru-RU" sz="1649" kern="0" spc="25" dirty="0">
                <a:solidFill>
                  <a:prstClr val="white"/>
                </a:solidFill>
                <a:latin typeface="Calibri"/>
                <a:cs typeface="Calibri"/>
              </a:rPr>
              <a:t>Выбор профиля настраивает работу с системой под задачи конкретного специалиста и позволяет быстрее находить и анализировать информацию</a:t>
            </a:r>
            <a:endParaRPr lang="ru-RU" sz="1649" kern="0" dirty="0">
              <a:solidFill>
                <a:prstClr val="white"/>
              </a:solidFill>
              <a:latin typeface="Calibri"/>
              <a:cs typeface="Calibri"/>
            </a:endParaRPr>
          </a:p>
        </p:txBody>
      </p:sp>
      <p:sp>
        <p:nvSpPr>
          <p:cNvPr id="13" name="Прямоугольник 12">
            <a:extLst>
              <a:ext uri="{FF2B5EF4-FFF2-40B4-BE49-F238E27FC236}">
                <a16:creationId xmlns="" xmlns:a16="http://schemas.microsoft.com/office/drawing/2014/main" id="{C86C9D71-7E17-674C-9EB2-59EEE2DB4B08}"/>
              </a:ext>
            </a:extLst>
          </p:cNvPr>
          <p:cNvSpPr/>
          <p:nvPr/>
        </p:nvSpPr>
        <p:spPr>
          <a:xfrm>
            <a:off x="9396222" y="215605"/>
            <a:ext cx="5868863" cy="937583"/>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48632" tIns="124315" rIns="248632" bIns="124315"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8377" algn="ctr">
              <a:lnSpc>
                <a:spcPct val="101200"/>
              </a:lnSpc>
              <a:spcBef>
                <a:spcPts val="173"/>
              </a:spcBef>
            </a:pPr>
            <a:r>
              <a:rPr lang="ru-RU" sz="2309" spc="25" dirty="0">
                <a:solidFill>
                  <a:prstClr val="white"/>
                </a:solidFill>
                <a:cs typeface="Calibri"/>
              </a:rPr>
              <a:t>Составьте дополнительное соглашение о приостановке действующего договора</a:t>
            </a:r>
          </a:p>
        </p:txBody>
      </p:sp>
      <p:sp>
        <p:nvSpPr>
          <p:cNvPr id="16" name="Скругленный прямоугольник 15">
            <a:extLst>
              <a:ext uri="{FF2B5EF4-FFF2-40B4-BE49-F238E27FC236}">
                <a16:creationId xmlns="" xmlns:a16="http://schemas.microsoft.com/office/drawing/2014/main" id="{C0F96DF7-D86A-DF47-ADE5-FDE0B76E5714}"/>
              </a:ext>
            </a:extLst>
          </p:cNvPr>
          <p:cNvSpPr/>
          <p:nvPr/>
        </p:nvSpPr>
        <p:spPr>
          <a:xfrm>
            <a:off x="11174516" y="7597220"/>
            <a:ext cx="7259533" cy="3469515"/>
          </a:xfrm>
          <a:prstGeom prst="roundRect">
            <a:avLst/>
          </a:prstGeom>
          <a:solidFill>
            <a:srgbClr val="C7F46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8632" tIns="124315" rIns="248632" bIns="124315" numCol="1" spcCol="0" rtlCol="0" fromWordArt="0" anchor="ctr" anchorCtr="0" forceAA="0" compatLnSpc="1">
            <a:prstTxWarp prst="textNoShape">
              <a:avLst/>
            </a:prstTxWarp>
            <a:noAutofit/>
          </a:bodyPr>
          <a:lstStyle/>
          <a:p>
            <a:pPr marR="8377" algn="ctr">
              <a:lnSpc>
                <a:spcPct val="101200"/>
              </a:lnSpc>
              <a:spcBef>
                <a:spcPts val="173"/>
              </a:spcBef>
            </a:pPr>
            <a:r>
              <a:rPr lang="ru-RU" sz="1600" b="1" spc="25" dirty="0">
                <a:solidFill>
                  <a:schemeClr val="tx1"/>
                </a:solidFill>
                <a:cs typeface="Calibri"/>
              </a:rPr>
              <a:t>Клиентский опыт</a:t>
            </a:r>
          </a:p>
          <a:p>
            <a:pPr marR="8377" algn="ctr">
              <a:lnSpc>
                <a:spcPct val="101200"/>
              </a:lnSpc>
              <a:spcBef>
                <a:spcPts val="173"/>
              </a:spcBef>
            </a:pPr>
            <a:r>
              <a:rPr lang="ru-RU" sz="1600" dirty="0">
                <a:solidFill>
                  <a:schemeClr val="tx1"/>
                </a:solidFill>
              </a:rPr>
              <a:t>Стороны договора могут при заключении договора или в последующем выбрать по соглашению между собой право, которое подлежит применению к их правам и обязанностям по этому договору (</a:t>
            </a:r>
            <a:r>
              <a:rPr lang="ru-RU" sz="1600" u="sng" dirty="0">
                <a:solidFill>
                  <a:schemeClr val="tx1"/>
                </a:solidFill>
                <a:hlinkClick r:id="rId6">
                  <a:extLst>
                    <a:ext uri="{A12FA001-AC4F-418D-AE19-62706E023703}">
                      <ahyp:hlinkClr xmlns="" xmlns:ahyp="http://schemas.microsoft.com/office/drawing/2018/hyperlinkcolor" val="tx"/>
                    </a:ext>
                  </a:extLst>
                </a:hlinkClick>
              </a:rPr>
              <a:t>ст. 1210</a:t>
            </a:r>
            <a:r>
              <a:rPr lang="ru-RU" sz="1600" dirty="0">
                <a:solidFill>
                  <a:schemeClr val="tx1"/>
                </a:solidFill>
              </a:rPr>
              <a:t> ГК РФ). При отсутствии такого соглашения применяется право страны, где находится сторона, которая осуществляет его исполнение, имеющее решающее значение для содержания договора. Например, для договоров купли продажи такой стороной по умолчанию признаётся продавец (</a:t>
            </a:r>
            <a:r>
              <a:rPr lang="ru-RU" sz="1600" u="sng" dirty="0">
                <a:solidFill>
                  <a:schemeClr val="tx1"/>
                </a:solidFill>
                <a:hlinkClick r:id="rId7">
                  <a:extLst>
                    <a:ext uri="{A12FA001-AC4F-418D-AE19-62706E023703}">
                      <ahyp:hlinkClr xmlns="" xmlns:ahyp="http://schemas.microsoft.com/office/drawing/2018/hyperlinkcolor" val="tx"/>
                    </a:ext>
                  </a:extLst>
                </a:hlinkClick>
              </a:rPr>
              <a:t>ст.1211</a:t>
            </a:r>
            <a:r>
              <a:rPr lang="ru-RU" sz="1600" dirty="0">
                <a:solidFill>
                  <a:schemeClr val="tx1"/>
                </a:solidFill>
              </a:rPr>
              <a:t> ГК РФ).</a:t>
            </a:r>
          </a:p>
          <a:p>
            <a:pPr marR="8377" algn="ctr">
              <a:lnSpc>
                <a:spcPct val="101200"/>
              </a:lnSpc>
              <a:spcBef>
                <a:spcPts val="173"/>
              </a:spcBef>
            </a:pPr>
            <a:endParaRPr lang="ru-RU" sz="1600" spc="25" dirty="0">
              <a:solidFill>
                <a:schemeClr val="tx1"/>
              </a:solidFill>
              <a:cs typeface="Calibri"/>
            </a:endParaRPr>
          </a:p>
          <a:p>
            <a:pPr marR="8377" algn="ctr">
              <a:lnSpc>
                <a:spcPct val="101200"/>
              </a:lnSpc>
              <a:spcBef>
                <a:spcPts val="173"/>
              </a:spcBef>
            </a:pPr>
            <a:r>
              <a:rPr lang="ru-RU" sz="1600" spc="25" dirty="0">
                <a:solidFill>
                  <a:schemeClr val="tx1"/>
                </a:solidFill>
                <a:cs typeface="Calibri"/>
              </a:rPr>
              <a:t>Для защиты интересов компании, по заключаемым и заключенным договорам лучше напрямую в тексте зафиксировать право какой страны будет применяться, как наиболее выгодное для компании </a:t>
            </a:r>
          </a:p>
        </p:txBody>
      </p:sp>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49193" y="7211246"/>
            <a:ext cx="771948" cy="771948"/>
          </a:xfrm>
          <a:prstGeom prst="rect">
            <a:avLst/>
          </a:prstGeom>
        </p:spPr>
      </p:pic>
      <p:sp>
        <p:nvSpPr>
          <p:cNvPr id="18" name="Скругленный прямоугольник 17"/>
          <p:cNvSpPr/>
          <p:nvPr/>
        </p:nvSpPr>
        <p:spPr>
          <a:xfrm>
            <a:off x="603249" y="237267"/>
            <a:ext cx="7859567" cy="1959592"/>
          </a:xfrm>
          <a:prstGeom prst="roundRect">
            <a:avLst/>
          </a:prstGeom>
          <a:solidFill>
            <a:srgbClr val="49C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968" dirty="0">
                <a:solidFill>
                  <a:schemeClr val="tx1"/>
                </a:solidFill>
              </a:rPr>
              <a:t>Шаг 1. Оценить риски и составить безопасную формулировку дополнительного соглашения к договору о его приостановлении с помощью </a:t>
            </a:r>
            <a:r>
              <a:rPr lang="ru-RU" sz="2968" b="1" u="sng" dirty="0">
                <a:solidFill>
                  <a:schemeClr val="tx1"/>
                </a:solidFill>
              </a:rPr>
              <a:t>Готового решения</a:t>
            </a:r>
          </a:p>
        </p:txBody>
      </p:sp>
      <p:sp>
        <p:nvSpPr>
          <p:cNvPr id="19" name="Прямоугольная выноска 18"/>
          <p:cNvSpPr/>
          <p:nvPr/>
        </p:nvSpPr>
        <p:spPr>
          <a:xfrm>
            <a:off x="4460611" y="5794861"/>
            <a:ext cx="3344415" cy="992178"/>
          </a:xfrm>
          <a:prstGeom prst="wedgeRectCallout">
            <a:avLst>
              <a:gd name="adj1" fmla="val -29674"/>
              <a:gd name="adj2" fmla="val 83435"/>
            </a:avLst>
          </a:prstGeom>
          <a:solidFill>
            <a:srgbClr val="49CFD0"/>
          </a:solidFill>
          <a:ln w="25400" cap="flat" cmpd="sng" algn="ctr">
            <a:solidFill>
              <a:srgbClr val="2B737D"/>
            </a:solidFill>
            <a:prstDash val="solid"/>
          </a:ln>
          <a:effectLst/>
        </p:spPr>
        <p:txBody>
          <a:bodyPr rtlCol="0" anchor="ctr"/>
          <a:lstStyle/>
          <a:p>
            <a:pPr algn="ctr">
              <a:defRPr/>
            </a:pPr>
            <a:r>
              <a:rPr lang="ru-RU" sz="1979" b="1" kern="0" dirty="0">
                <a:solidFill>
                  <a:prstClr val="black"/>
                </a:solidFill>
              </a:rPr>
              <a:t>Образец дополнительного соглашения получаем в Готовом решении</a:t>
            </a:r>
          </a:p>
        </p:txBody>
      </p:sp>
      <p:sp>
        <p:nvSpPr>
          <p:cNvPr id="20" name="Прямоугольник 19">
            <a:extLst>
              <a:ext uri="{FF2B5EF4-FFF2-40B4-BE49-F238E27FC236}">
                <a16:creationId xmlns="" xmlns:a16="http://schemas.microsoft.com/office/drawing/2014/main" id="{E0348E95-E569-9A46-A8FC-1E35178A473C}"/>
              </a:ext>
            </a:extLst>
          </p:cNvPr>
          <p:cNvSpPr/>
          <p:nvPr/>
        </p:nvSpPr>
        <p:spPr>
          <a:xfrm>
            <a:off x="733584" y="2383935"/>
            <a:ext cx="7714416" cy="2862322"/>
          </a:xfrm>
          <a:prstGeom prst="rect">
            <a:avLst/>
          </a:prstGeom>
          <a:solidFill>
            <a:schemeClr val="bg1"/>
          </a:solidFill>
          <a:ln>
            <a:solidFill>
              <a:srgbClr val="009999"/>
            </a:solidFill>
          </a:ln>
        </p:spPr>
        <p:txBody>
          <a:bodyPr wrap="square">
            <a:spAutoFit/>
          </a:bodyPr>
          <a:lstStyle/>
          <a:p>
            <a:pPr algn="just"/>
            <a:r>
              <a:rPr lang="ru-RU" dirty="0"/>
              <a:t>Необходимо внимательным образом подойти к </a:t>
            </a:r>
            <a:r>
              <a:rPr lang="ru-RU" b="1" dirty="0"/>
              <a:t>оценке заключенных </a:t>
            </a:r>
            <a:r>
              <a:rPr lang="ru-RU" dirty="0"/>
              <a:t>внешнеторговых договоров с точки зрения </a:t>
            </a:r>
            <a:r>
              <a:rPr lang="ru-RU" b="1" dirty="0"/>
              <a:t>целесообразности и перспектив </a:t>
            </a:r>
            <a:r>
              <a:rPr lang="ru-RU" dirty="0"/>
              <a:t>работы по ним. Важные для компании </a:t>
            </a:r>
            <a:r>
              <a:rPr lang="ru-RU" dirty="0" smtClean="0"/>
              <a:t>договоры, </a:t>
            </a:r>
            <a:r>
              <a:rPr lang="ru-RU" dirty="0"/>
              <a:t>которые </a:t>
            </a:r>
            <a:r>
              <a:rPr lang="ru-RU" b="1" dirty="0"/>
              <a:t>необходимо сохранить и продолжить </a:t>
            </a:r>
            <a:r>
              <a:rPr lang="ru-RU" dirty="0"/>
              <a:t>по ним работу после стабилизации – возможно </a:t>
            </a:r>
            <a:r>
              <a:rPr lang="ru-RU" b="1" u="sng" dirty="0"/>
              <a:t>приостановить</a:t>
            </a:r>
            <a:r>
              <a:rPr lang="ru-RU" dirty="0"/>
              <a:t>.</a:t>
            </a:r>
          </a:p>
          <a:p>
            <a:pPr algn="just"/>
            <a:endParaRPr lang="ru-RU" dirty="0"/>
          </a:p>
          <a:p>
            <a:pPr algn="just"/>
            <a:r>
              <a:rPr lang="ru-RU" dirty="0"/>
              <a:t>Обратите внимание, что </a:t>
            </a:r>
            <a:r>
              <a:rPr lang="ru-RU" spc="25" dirty="0">
                <a:cs typeface="Calibri"/>
              </a:rPr>
              <a:t>приостановление договора возможно </a:t>
            </a:r>
            <a:r>
              <a:rPr lang="ru-RU" b="1" spc="25" dirty="0">
                <a:cs typeface="Calibri"/>
              </a:rPr>
              <a:t>только </a:t>
            </a:r>
            <a:r>
              <a:rPr lang="ru-RU" spc="25" dirty="0">
                <a:cs typeface="Calibri"/>
              </a:rPr>
              <a:t>по </a:t>
            </a:r>
            <a:r>
              <a:rPr lang="ru-RU" b="1" spc="25" dirty="0">
                <a:cs typeface="Calibri"/>
              </a:rPr>
              <a:t>обоюдному согласию </a:t>
            </a:r>
            <a:r>
              <a:rPr lang="ru-RU" spc="25" dirty="0">
                <a:cs typeface="Calibri"/>
              </a:rPr>
              <a:t>сторон. В одностороннем порядке приостановить договор нельзя, за исключением случая, если условие о приостановлении было предусмотрено в договоре ранее.</a:t>
            </a:r>
          </a:p>
        </p:txBody>
      </p:sp>
      <p:sp>
        <p:nvSpPr>
          <p:cNvPr id="21" name="Стрелка вправо 20"/>
          <p:cNvSpPr/>
          <p:nvPr/>
        </p:nvSpPr>
        <p:spPr>
          <a:xfrm rot="5400000">
            <a:off x="15158070" y="2963603"/>
            <a:ext cx="839666" cy="699215"/>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defRPr/>
            </a:pPr>
            <a:r>
              <a:rPr lang="ru-RU" sz="2800" b="1" kern="0" dirty="0">
                <a:solidFill>
                  <a:prstClr val="black"/>
                </a:solidFill>
                <a:latin typeface="Open Sans Light"/>
              </a:rPr>
              <a:t>1</a:t>
            </a:r>
            <a:endParaRPr lang="ru-RU" sz="2000" b="1" kern="0" dirty="0">
              <a:solidFill>
                <a:prstClr val="black"/>
              </a:solidFill>
              <a:latin typeface="Open Sans Light"/>
            </a:endParaRPr>
          </a:p>
        </p:txBody>
      </p:sp>
      <p:sp>
        <p:nvSpPr>
          <p:cNvPr id="22" name="Стрелка вправо 21"/>
          <p:cNvSpPr/>
          <p:nvPr/>
        </p:nvSpPr>
        <p:spPr>
          <a:xfrm rot="5400000">
            <a:off x="14428176" y="4231579"/>
            <a:ext cx="901022" cy="699215"/>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r>
              <a:rPr lang="ru-RU" sz="2800" b="1" kern="0" dirty="0">
                <a:solidFill>
                  <a:prstClr val="black"/>
                </a:solidFill>
                <a:latin typeface="Open Sans Light"/>
              </a:rPr>
              <a:t>2</a:t>
            </a:r>
          </a:p>
        </p:txBody>
      </p:sp>
      <p:sp>
        <p:nvSpPr>
          <p:cNvPr id="23" name="Стрелка вправо 22"/>
          <p:cNvSpPr/>
          <p:nvPr/>
        </p:nvSpPr>
        <p:spPr>
          <a:xfrm rot="10800000">
            <a:off x="9137649" y="6406573"/>
            <a:ext cx="1549271" cy="699215"/>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endParaRPr lang="ru-RU" sz="2800" b="1" kern="0" dirty="0">
              <a:solidFill>
                <a:prstClr val="black"/>
              </a:solidFill>
              <a:latin typeface="Open Sans Light"/>
            </a:endParaRPr>
          </a:p>
        </p:txBody>
      </p:sp>
      <p:sp>
        <p:nvSpPr>
          <p:cNvPr id="24" name="TextBox 23"/>
          <p:cNvSpPr txBox="1"/>
          <p:nvPr/>
        </p:nvSpPr>
        <p:spPr>
          <a:xfrm rot="21545186">
            <a:off x="9831563" y="6514170"/>
            <a:ext cx="444944" cy="523220"/>
          </a:xfrm>
          <a:prstGeom prst="rect">
            <a:avLst/>
          </a:prstGeom>
          <a:noFill/>
        </p:spPr>
        <p:txBody>
          <a:bodyPr wrap="square" rtlCol="0">
            <a:spAutoFit/>
          </a:bodyPr>
          <a:lstStyle/>
          <a:p>
            <a:pPr algn="ctr" defTabSz="1087444">
              <a:defRPr/>
            </a:pPr>
            <a:r>
              <a:rPr lang="ru-RU" sz="2800" b="1" kern="0" dirty="0">
                <a:solidFill>
                  <a:prstClr val="black"/>
                </a:solidFill>
                <a:latin typeface="Open Sans Light"/>
              </a:rPr>
              <a:t>3</a:t>
            </a:r>
          </a:p>
        </p:txBody>
      </p:sp>
      <p:sp>
        <p:nvSpPr>
          <p:cNvPr id="25" name="Прямоугольник 24"/>
          <p:cNvSpPr/>
          <p:nvPr/>
        </p:nvSpPr>
        <p:spPr>
          <a:xfrm>
            <a:off x="1517650" y="7331075"/>
            <a:ext cx="4876800" cy="239870"/>
          </a:xfrm>
          <a:prstGeom prst="rect">
            <a:avLst/>
          </a:prstGeom>
          <a:noFill/>
          <a:ln w="22225">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7" name="Скругленный прямоугольник 26">
            <a:extLst>
              <a:ext uri="{FF2B5EF4-FFF2-40B4-BE49-F238E27FC236}">
                <a16:creationId xmlns="" xmlns:a16="http://schemas.microsoft.com/office/drawing/2014/main" id="{C0F96DF7-D86A-DF47-ADE5-FDE0B76E5714}"/>
              </a:ext>
            </a:extLst>
          </p:cNvPr>
          <p:cNvSpPr/>
          <p:nvPr/>
        </p:nvSpPr>
        <p:spPr>
          <a:xfrm>
            <a:off x="5254770" y="9735793"/>
            <a:ext cx="4775330" cy="1420623"/>
          </a:xfrm>
          <a:prstGeom prst="roundRect">
            <a:avLst/>
          </a:prstGeom>
          <a:solidFill>
            <a:srgbClr val="C7F46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8632" tIns="124315" rIns="248632" bIns="124315" numCol="1" spcCol="0" rtlCol="0" fromWordArt="0" anchor="ctr" anchorCtr="0" forceAA="0" compatLnSpc="1">
            <a:prstTxWarp prst="textNoShape">
              <a:avLst/>
            </a:prstTxWarp>
            <a:noAutofit/>
          </a:bodyPr>
          <a:lstStyle/>
          <a:p>
            <a:pPr marR="8377" algn="ctr">
              <a:lnSpc>
                <a:spcPct val="101200"/>
              </a:lnSpc>
              <a:spcBef>
                <a:spcPts val="173"/>
              </a:spcBef>
            </a:pPr>
            <a:r>
              <a:rPr lang="ru-RU" sz="1600" b="1" spc="25" dirty="0">
                <a:solidFill>
                  <a:schemeClr val="tx1"/>
                </a:solidFill>
                <a:cs typeface="Calibri"/>
              </a:rPr>
              <a:t>Клиентский опыт</a:t>
            </a:r>
          </a:p>
          <a:p>
            <a:pPr marR="8377" algn="ctr">
              <a:lnSpc>
                <a:spcPct val="101200"/>
              </a:lnSpc>
              <a:spcBef>
                <a:spcPts val="173"/>
              </a:spcBef>
            </a:pPr>
            <a:r>
              <a:rPr lang="ru-RU" sz="1600" dirty="0">
                <a:solidFill>
                  <a:schemeClr val="tx1"/>
                </a:solidFill>
              </a:rPr>
              <a:t>Рекомендуем изменить формулировки в доп. соглашении: - Настоящее Дополнительное соглашение является неотъемлемой частью Договора и вступает в силу с …</a:t>
            </a:r>
            <a:endParaRPr lang="ru-RU" sz="1600" spc="25" dirty="0">
              <a:solidFill>
                <a:schemeClr val="tx1"/>
              </a:solidFill>
              <a:cs typeface="Calibri"/>
            </a:endParaRPr>
          </a:p>
        </p:txBody>
      </p:sp>
    </p:spTree>
    <p:extLst>
      <p:ext uri="{BB962C8B-B14F-4D97-AF65-F5344CB8AC3E}">
        <p14:creationId xmlns:p14="http://schemas.microsoft.com/office/powerpoint/2010/main" val="312270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l="6250" t="23333" r="34583" b="16667"/>
          <a:stretch>
            <a:fillRect/>
          </a:stretch>
        </p:blipFill>
        <p:spPr bwMode="auto">
          <a:xfrm>
            <a:off x="9747250" y="5259723"/>
            <a:ext cx="7222446" cy="4119846"/>
          </a:xfrm>
          <a:prstGeom prst="rect">
            <a:avLst/>
          </a:prstGeom>
          <a:ln>
            <a:solidFill>
              <a:schemeClr val="tx1">
                <a:lumMod val="50000"/>
                <a:lumOff val="50000"/>
              </a:schemeClr>
            </a:solidFill>
          </a:ln>
        </p:spPr>
      </p:pic>
      <p:pic>
        <p:nvPicPr>
          <p:cNvPr id="1029" name="Picture 5"/>
          <p:cNvPicPr>
            <a:picLocks noChangeAspect="1" noChangeArrowheads="1"/>
          </p:cNvPicPr>
          <p:nvPr/>
        </p:nvPicPr>
        <p:blipFill>
          <a:blip r:embed="rId3" cstate="print"/>
          <a:srcRect l="2500" t="15185" r="20000" b="44518"/>
          <a:stretch>
            <a:fillRect/>
          </a:stretch>
        </p:blipFill>
        <p:spPr bwMode="auto">
          <a:xfrm>
            <a:off x="9823450" y="2149475"/>
            <a:ext cx="9379324" cy="2743200"/>
          </a:xfrm>
          <a:prstGeom prst="rect">
            <a:avLst/>
          </a:prstGeom>
          <a:ln>
            <a:solidFill>
              <a:schemeClr val="tx1">
                <a:lumMod val="50000"/>
                <a:lumOff val="50000"/>
              </a:schemeClr>
            </a:solidFill>
          </a:ln>
        </p:spPr>
      </p:pic>
      <p:pic>
        <p:nvPicPr>
          <p:cNvPr id="49" name="Рисунок 48"/>
          <p:cNvPicPr/>
          <p:nvPr/>
        </p:nvPicPr>
        <p:blipFill>
          <a:blip r:embed="rId4" cstate="print"/>
          <a:srcRect l="18487" t="31433" r="36709" b="36459"/>
          <a:stretch>
            <a:fillRect/>
          </a:stretch>
        </p:blipFill>
        <p:spPr bwMode="auto">
          <a:xfrm>
            <a:off x="1060450" y="6111875"/>
            <a:ext cx="6477000" cy="2819400"/>
          </a:xfrm>
          <a:prstGeom prst="rect">
            <a:avLst/>
          </a:prstGeom>
          <a:ln>
            <a:solidFill>
              <a:schemeClr val="tx1">
                <a:lumMod val="50000"/>
                <a:lumOff val="50000"/>
              </a:schemeClr>
            </a:solidFill>
          </a:ln>
        </p:spPr>
      </p:pic>
      <p:pic>
        <p:nvPicPr>
          <p:cNvPr id="1027" name="Picture 3"/>
          <p:cNvPicPr>
            <a:picLocks noChangeAspect="1" noChangeArrowheads="1"/>
          </p:cNvPicPr>
          <p:nvPr/>
        </p:nvPicPr>
        <p:blipFill>
          <a:blip r:embed="rId5" cstate="print"/>
          <a:srcRect t="14444" r="43964" b="74445"/>
          <a:stretch>
            <a:fillRect/>
          </a:stretch>
        </p:blipFill>
        <p:spPr bwMode="auto">
          <a:xfrm>
            <a:off x="755650" y="3292475"/>
            <a:ext cx="8198331" cy="914400"/>
          </a:xfrm>
          <a:prstGeom prst="rect">
            <a:avLst/>
          </a:prstGeom>
          <a:ln>
            <a:solidFill>
              <a:schemeClr val="tx1">
                <a:lumMod val="50000"/>
                <a:lumOff val="50000"/>
              </a:schemeClr>
            </a:solidFill>
          </a:ln>
        </p:spPr>
      </p:pic>
      <p:sp>
        <p:nvSpPr>
          <p:cNvPr id="15" name="Скругленный прямоугольник 14"/>
          <p:cNvSpPr/>
          <p:nvPr/>
        </p:nvSpPr>
        <p:spPr>
          <a:xfrm>
            <a:off x="629888" y="208046"/>
            <a:ext cx="7059961" cy="1722100"/>
          </a:xfrm>
          <a:prstGeom prst="roundRect">
            <a:avLst/>
          </a:prstGeom>
          <a:solidFill>
            <a:srgbClr val="49C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638" dirty="0">
                <a:solidFill>
                  <a:schemeClr val="tx1"/>
                </a:solidFill>
              </a:rPr>
              <a:t>Шаг. </a:t>
            </a:r>
            <a:r>
              <a:rPr lang="en-US" sz="2638" dirty="0">
                <a:solidFill>
                  <a:schemeClr val="tx1"/>
                </a:solidFill>
              </a:rPr>
              <a:t>2</a:t>
            </a:r>
            <a:r>
              <a:rPr lang="ru-RU" sz="2638" dirty="0">
                <a:solidFill>
                  <a:schemeClr val="tx1"/>
                </a:solidFill>
              </a:rPr>
              <a:t> Обосновать перед проверяющими органами </a:t>
            </a:r>
            <a:r>
              <a:rPr lang="ru-RU" sz="2638" dirty="0" smtClean="0">
                <a:solidFill>
                  <a:schemeClr val="tx1"/>
                </a:solidFill>
              </a:rPr>
              <a:t>непоступление </a:t>
            </a:r>
            <a:r>
              <a:rPr lang="ru-RU" sz="2638" dirty="0">
                <a:solidFill>
                  <a:schemeClr val="tx1"/>
                </a:solidFill>
              </a:rPr>
              <a:t>валютной выручки </a:t>
            </a:r>
            <a:r>
              <a:rPr lang="ru-RU" sz="2638" dirty="0" smtClean="0">
                <a:solidFill>
                  <a:schemeClr val="tx1"/>
                </a:solidFill>
              </a:rPr>
              <a:t>обстоятельствами </a:t>
            </a:r>
            <a:r>
              <a:rPr lang="ru-RU" sz="2638" dirty="0">
                <a:solidFill>
                  <a:schemeClr val="tx1"/>
                </a:solidFill>
              </a:rPr>
              <a:t>непреодолимой силы поможет </a:t>
            </a:r>
            <a:r>
              <a:rPr lang="ru-RU" sz="2800" b="1" u="sng" dirty="0">
                <a:solidFill>
                  <a:schemeClr val="tx1"/>
                </a:solidFill>
              </a:rPr>
              <a:t>Готовое решение</a:t>
            </a:r>
          </a:p>
        </p:txBody>
      </p:sp>
      <p:sp>
        <p:nvSpPr>
          <p:cNvPr id="2" name="Прямоугольник 1">
            <a:extLst>
              <a:ext uri="{FF2B5EF4-FFF2-40B4-BE49-F238E27FC236}">
                <a16:creationId xmlns="" xmlns:a16="http://schemas.microsoft.com/office/drawing/2014/main" id="{C86C9D71-7E17-674C-9EB2-59EEE2DB4B08}"/>
              </a:ext>
            </a:extLst>
          </p:cNvPr>
          <p:cNvSpPr/>
          <p:nvPr/>
        </p:nvSpPr>
        <p:spPr>
          <a:xfrm>
            <a:off x="755650" y="2051440"/>
            <a:ext cx="7714416" cy="923330"/>
          </a:xfrm>
          <a:prstGeom prst="rect">
            <a:avLst/>
          </a:prstGeom>
          <a:solidFill>
            <a:schemeClr val="bg1"/>
          </a:solidFill>
          <a:ln>
            <a:solidFill>
              <a:srgbClr val="009999"/>
            </a:solidFill>
          </a:ln>
        </p:spPr>
        <p:txBody>
          <a:bodyPr wrap="square">
            <a:spAutoFit/>
          </a:bodyPr>
          <a:lstStyle/>
          <a:p>
            <a:r>
              <a:rPr lang="ru-RU" dirty="0"/>
              <a:t>В настоящее время, у участника внешнеторговой сделки есть существенный риск нарушения репатриации валютной выручки. Снизить этот риск поможет позиция ТПП (Положение от 23.12.2015г.).</a:t>
            </a:r>
          </a:p>
        </p:txBody>
      </p:sp>
      <p:sp>
        <p:nvSpPr>
          <p:cNvPr id="27" name="Стрелка вправо 26"/>
          <p:cNvSpPr/>
          <p:nvPr/>
        </p:nvSpPr>
        <p:spPr>
          <a:xfrm rot="5400000">
            <a:off x="2058310" y="2918737"/>
            <a:ext cx="685801" cy="671277"/>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r>
              <a:rPr lang="ru-RU" sz="2800" b="1" kern="0" dirty="0">
                <a:solidFill>
                  <a:prstClr val="black"/>
                </a:solidFill>
                <a:latin typeface="Open Sans Light"/>
              </a:rPr>
              <a:t>1</a:t>
            </a:r>
          </a:p>
        </p:txBody>
      </p:sp>
      <p:sp>
        <p:nvSpPr>
          <p:cNvPr id="31" name="Стрелка вправо 30"/>
          <p:cNvSpPr/>
          <p:nvPr/>
        </p:nvSpPr>
        <p:spPr>
          <a:xfrm rot="5400000">
            <a:off x="14553825" y="4658101"/>
            <a:ext cx="839666" cy="699215"/>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r>
              <a:rPr lang="ru-RU" sz="2800" b="1" kern="0" dirty="0">
                <a:solidFill>
                  <a:prstClr val="black"/>
                </a:solidFill>
                <a:latin typeface="Open Sans Light"/>
              </a:rPr>
              <a:t>4</a:t>
            </a:r>
          </a:p>
        </p:txBody>
      </p:sp>
      <p:sp>
        <p:nvSpPr>
          <p:cNvPr id="38" name="Прямоугольник 37"/>
          <p:cNvSpPr/>
          <p:nvPr/>
        </p:nvSpPr>
        <p:spPr>
          <a:xfrm>
            <a:off x="3117851" y="3660059"/>
            <a:ext cx="2328352" cy="318216"/>
          </a:xfrm>
          <a:prstGeom prst="rect">
            <a:avLst/>
          </a:prstGeom>
          <a:noFill/>
          <a:ln w="22225">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9" name="Прямоугольник 38"/>
          <p:cNvSpPr/>
          <p:nvPr/>
        </p:nvSpPr>
        <p:spPr>
          <a:xfrm>
            <a:off x="14319250" y="2149475"/>
            <a:ext cx="914400" cy="304800"/>
          </a:xfrm>
          <a:prstGeom prst="rect">
            <a:avLst/>
          </a:prstGeom>
          <a:noFill/>
          <a:ln w="22225">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46" name="Рисунок 45"/>
          <p:cNvPicPr>
            <a:picLocks noChangeAspect="1"/>
          </p:cNvPicPr>
          <p:nvPr/>
        </p:nvPicPr>
        <p:blipFill>
          <a:blip r:embed="rId6" cstate="print"/>
          <a:stretch>
            <a:fillRect/>
          </a:stretch>
        </p:blipFill>
        <p:spPr>
          <a:xfrm>
            <a:off x="16256249" y="5600435"/>
            <a:ext cx="1776076" cy="490948"/>
          </a:xfrm>
          <a:prstGeom prst="rect">
            <a:avLst/>
          </a:prstGeom>
          <a:ln>
            <a:solidFill>
              <a:schemeClr val="tx1">
                <a:lumMod val="50000"/>
                <a:lumOff val="50000"/>
              </a:schemeClr>
            </a:solidFill>
          </a:ln>
        </p:spPr>
      </p:pic>
      <p:sp>
        <p:nvSpPr>
          <p:cNvPr id="48" name="Прямоугольная выноска 47"/>
          <p:cNvSpPr/>
          <p:nvPr/>
        </p:nvSpPr>
        <p:spPr>
          <a:xfrm>
            <a:off x="17083996" y="6172071"/>
            <a:ext cx="2057400" cy="698341"/>
          </a:xfrm>
          <a:prstGeom prst="wedgeRectCallout">
            <a:avLst>
              <a:gd name="adj1" fmla="val -25655"/>
              <a:gd name="adj2" fmla="val -72445"/>
            </a:avLst>
          </a:prstGeom>
          <a:solidFill>
            <a:srgbClr val="49CFD0"/>
          </a:solidFill>
          <a:ln w="25400" cap="flat" cmpd="sng" algn="ctr">
            <a:solidFill>
              <a:srgbClr val="2B737D"/>
            </a:solidFill>
            <a:prstDash val="solid"/>
          </a:ln>
          <a:effectLst/>
        </p:spPr>
        <p:txBody>
          <a:bodyPr rtlCol="0" anchor="ctr"/>
          <a:lstStyle/>
          <a:p>
            <a:pPr algn="ctr"/>
            <a:r>
              <a:rPr lang="ru-RU" sz="1400" kern="0" dirty="0">
                <a:solidFill>
                  <a:prstClr val="black"/>
                </a:solidFill>
              </a:rPr>
              <a:t>Интересующие материалы сохраняем в Закладки в Избранное</a:t>
            </a:r>
          </a:p>
        </p:txBody>
      </p:sp>
      <p:pic>
        <p:nvPicPr>
          <p:cNvPr id="1026" name="Picture 2"/>
          <p:cNvPicPr>
            <a:picLocks noChangeAspect="1" noChangeArrowheads="1"/>
          </p:cNvPicPr>
          <p:nvPr/>
        </p:nvPicPr>
        <p:blipFill>
          <a:blip r:embed="rId5" cstate="print"/>
          <a:srcRect l="18333" t="68519" r="17917" b="12222"/>
          <a:stretch>
            <a:fillRect/>
          </a:stretch>
        </p:blipFill>
        <p:spPr bwMode="auto">
          <a:xfrm>
            <a:off x="755650" y="4283075"/>
            <a:ext cx="7848600" cy="1333749"/>
          </a:xfrm>
          <a:prstGeom prst="rect">
            <a:avLst/>
          </a:prstGeom>
          <a:ln>
            <a:solidFill>
              <a:schemeClr val="tx1">
                <a:lumMod val="50000"/>
                <a:lumOff val="50000"/>
              </a:schemeClr>
            </a:solidFill>
          </a:ln>
        </p:spPr>
      </p:pic>
      <p:sp>
        <p:nvSpPr>
          <p:cNvPr id="36" name="Стрелка вправо 35"/>
          <p:cNvSpPr/>
          <p:nvPr/>
        </p:nvSpPr>
        <p:spPr>
          <a:xfrm rot="5400000">
            <a:off x="2654121" y="5510271"/>
            <a:ext cx="836734" cy="671277"/>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r>
              <a:rPr lang="ru-RU" sz="2800" b="1" kern="0" dirty="0">
                <a:solidFill>
                  <a:prstClr val="black"/>
                </a:solidFill>
                <a:latin typeface="Open Sans Light"/>
              </a:rPr>
              <a:t>2</a:t>
            </a:r>
          </a:p>
        </p:txBody>
      </p:sp>
      <p:pic>
        <p:nvPicPr>
          <p:cNvPr id="50" name="Google Shape;145;p11" descr="image004"/>
          <p:cNvPicPr preferRelativeResize="0"/>
          <p:nvPr/>
        </p:nvPicPr>
        <p:blipFill rotWithShape="1">
          <a:blip r:embed="rId7" cstate="print">
            <a:alphaModFix/>
          </a:blip>
          <a:srcRect b="39975"/>
          <a:stretch/>
        </p:blipFill>
        <p:spPr>
          <a:xfrm>
            <a:off x="3640421" y="8890322"/>
            <a:ext cx="1545659" cy="1225221"/>
          </a:xfrm>
          <a:prstGeom prst="rect">
            <a:avLst/>
          </a:prstGeom>
          <a:noFill/>
          <a:ln w="9525" cap="flat" cmpd="sng">
            <a:solidFill>
              <a:srgbClr val="7F7F7F"/>
            </a:solidFill>
            <a:prstDash val="solid"/>
            <a:round/>
            <a:headEnd type="none" w="sm" len="sm"/>
            <a:tailEnd type="none" w="sm" len="sm"/>
          </a:ln>
        </p:spPr>
      </p:pic>
      <p:sp>
        <p:nvSpPr>
          <p:cNvPr id="51" name="Google Shape;147;p11"/>
          <p:cNvSpPr/>
          <p:nvPr/>
        </p:nvSpPr>
        <p:spPr>
          <a:xfrm>
            <a:off x="1202021" y="9042722"/>
            <a:ext cx="2300986" cy="843907"/>
          </a:xfrm>
          <a:prstGeom prst="wedgeRectCallout">
            <a:avLst>
              <a:gd name="adj1" fmla="val 60802"/>
              <a:gd name="adj2" fmla="val -29355"/>
            </a:avLst>
          </a:prstGeom>
          <a:solidFill>
            <a:srgbClr val="49CFD0"/>
          </a:solidFill>
          <a:ln w="25400" cap="flat" cmpd="sng" algn="ctr">
            <a:solidFill>
              <a:srgbClr val="2B737D"/>
            </a:solidFill>
            <a:prstDash val="solid"/>
          </a:ln>
          <a:effectLst/>
        </p:spPr>
        <p:txBody>
          <a:bodyPr rtlCol="0" anchor="ctr"/>
          <a:lstStyle/>
          <a:p>
            <a:pPr algn="ctr"/>
            <a:r>
              <a:rPr lang="ru-RU" sz="1400" kern="0" dirty="0">
                <a:solidFill>
                  <a:prstClr val="black"/>
                </a:solidFill>
                <a:sym typeface="Calibri"/>
              </a:rPr>
              <a:t>Выделяем маркером важные элементы материала и добавляем его в Избранное</a:t>
            </a:r>
            <a:endParaRPr sz="1400" kern="0" dirty="0">
              <a:solidFill>
                <a:prstClr val="black"/>
              </a:solidFill>
              <a:sym typeface="Arial"/>
            </a:endParaRPr>
          </a:p>
        </p:txBody>
      </p:sp>
      <p:sp>
        <p:nvSpPr>
          <p:cNvPr id="52" name="Google Shape;99;p9"/>
          <p:cNvSpPr/>
          <p:nvPr/>
        </p:nvSpPr>
        <p:spPr>
          <a:xfrm>
            <a:off x="5446202" y="8687792"/>
            <a:ext cx="3899355" cy="2010966"/>
          </a:xfrm>
          <a:prstGeom prst="roundRect">
            <a:avLst>
              <a:gd name="adj" fmla="val 16667"/>
            </a:avLst>
          </a:prstGeom>
          <a:solidFill>
            <a:srgbClr val="7030A0"/>
          </a:solidFill>
          <a:ln w="25400" cap="flat" cmpd="sng">
            <a:solidFill>
              <a:srgbClr val="002060"/>
            </a:solidFill>
            <a:prstDash val="solid"/>
            <a:round/>
            <a:headEnd type="none" w="sm" len="sm"/>
            <a:tailEnd type="none" w="sm" len="sm"/>
          </a:ln>
        </p:spPr>
        <p:txBody>
          <a:bodyPr spcFirstLastPara="1" wrap="square" lIns="150775" tIns="75375" rIns="150775" bIns="75375" anchor="ctr" anchorCtr="0">
            <a:noAutofit/>
          </a:bodyPr>
          <a:lstStyle/>
          <a:p>
            <a:pPr marR="5080" algn="ctr">
              <a:lnSpc>
                <a:spcPct val="101200"/>
              </a:lnSpc>
              <a:buSzPts val="1400"/>
            </a:pPr>
            <a:endParaRPr lang="ru-RU" b="1" dirty="0">
              <a:solidFill>
                <a:srgbClr val="E36C09"/>
              </a:solidFill>
              <a:latin typeface="Calibri"/>
              <a:ea typeface="Calibri"/>
              <a:cs typeface="Calibri"/>
              <a:sym typeface="Calibri"/>
            </a:endParaRPr>
          </a:p>
          <a:p>
            <a:pPr marR="5080" algn="ctr">
              <a:lnSpc>
                <a:spcPct val="101200"/>
              </a:lnSpc>
              <a:buSzPts val="1400"/>
            </a:pPr>
            <a:r>
              <a:rPr lang="ru-RU" b="1" dirty="0">
                <a:solidFill>
                  <a:srgbClr val="E36C09"/>
                </a:solidFill>
                <a:latin typeface="Calibri"/>
                <a:ea typeface="Calibri"/>
                <a:cs typeface="Calibri"/>
                <a:sym typeface="Calibri"/>
              </a:rPr>
              <a:t>ТОЛЬКО В КОНСУЛЬТАНТ ПЛЮС!</a:t>
            </a:r>
            <a:endParaRPr lang="ru-RU" dirty="0">
              <a:solidFill>
                <a:schemeClr val="lt1"/>
              </a:solidFill>
              <a:latin typeface="Calibri"/>
              <a:ea typeface="Calibri"/>
              <a:cs typeface="Calibri"/>
              <a:sym typeface="Calibri"/>
            </a:endParaRPr>
          </a:p>
          <a:p>
            <a:pPr marR="5080" algn="ctr">
              <a:lnSpc>
                <a:spcPct val="101200"/>
              </a:lnSpc>
              <a:buSzPts val="1400"/>
            </a:pPr>
            <a:r>
              <a:rPr lang="ru-RU" sz="1200" spc="15" dirty="0">
                <a:solidFill>
                  <a:schemeClr val="bg1"/>
                </a:solidFill>
                <a:latin typeface="Calibri" pitchFamily="34" charset="0"/>
                <a:cs typeface="Calibri"/>
              </a:rPr>
              <a:t>При работе с правовой информацией Вы сохраняете не только важные документы, то и результаты их анализа, используя Маркеры. При этом выделенные фрагменты не исчезают как между сеансами работы в системе, так и  при экспорте документа в </a:t>
            </a:r>
            <a:r>
              <a:rPr lang="en-US" sz="1200" spc="15" dirty="0">
                <a:solidFill>
                  <a:schemeClr val="bg1"/>
                </a:solidFill>
                <a:latin typeface="Calibri" pitchFamily="34" charset="0"/>
                <a:cs typeface="Calibri"/>
              </a:rPr>
              <a:t>Word</a:t>
            </a:r>
            <a:r>
              <a:rPr lang="ru-RU" sz="1200" spc="15" dirty="0">
                <a:solidFill>
                  <a:schemeClr val="bg1"/>
                </a:solidFill>
                <a:latin typeface="Calibri" pitchFamily="34" charset="0"/>
                <a:cs typeface="Calibri"/>
              </a:rPr>
              <a:t>.</a:t>
            </a:r>
          </a:p>
          <a:p>
            <a:pPr marL="0" marR="5080" lvl="0" indent="0" algn="ctr" rtl="0">
              <a:lnSpc>
                <a:spcPct val="1012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grpSp>
        <p:nvGrpSpPr>
          <p:cNvPr id="56" name="Группа 55"/>
          <p:cNvGrpSpPr/>
          <p:nvPr/>
        </p:nvGrpSpPr>
        <p:grpSpPr>
          <a:xfrm rot="21141076">
            <a:off x="8885179" y="3335415"/>
            <a:ext cx="1880739" cy="726362"/>
            <a:chOff x="7802037" y="7095941"/>
            <a:chExt cx="2245182" cy="671277"/>
          </a:xfrm>
        </p:grpSpPr>
        <p:sp>
          <p:nvSpPr>
            <p:cNvPr id="53" name="Стрелка вправо 52"/>
            <p:cNvSpPr/>
            <p:nvPr/>
          </p:nvSpPr>
          <p:spPr>
            <a:xfrm rot="21402743">
              <a:off x="7802037" y="7095941"/>
              <a:ext cx="2245182" cy="671277"/>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defRPr/>
              </a:pPr>
              <a:endParaRPr lang="ru-RU" sz="2000" b="1" kern="0" dirty="0">
                <a:solidFill>
                  <a:prstClr val="black"/>
                </a:solidFill>
                <a:latin typeface="Open Sans Light"/>
              </a:endParaRPr>
            </a:p>
          </p:txBody>
        </p:sp>
        <p:sp>
          <p:nvSpPr>
            <p:cNvPr id="55" name="TextBox 54"/>
            <p:cNvSpPr txBox="1"/>
            <p:nvPr/>
          </p:nvSpPr>
          <p:spPr>
            <a:xfrm>
              <a:off x="8628411" y="7189452"/>
              <a:ext cx="444944" cy="523220"/>
            </a:xfrm>
            <a:prstGeom prst="rect">
              <a:avLst/>
            </a:prstGeom>
            <a:noFill/>
          </p:spPr>
          <p:txBody>
            <a:bodyPr wrap="square" rtlCol="0">
              <a:spAutoFit/>
            </a:bodyPr>
            <a:lstStyle/>
            <a:p>
              <a:pPr algn="ctr" defTabSz="1087444">
                <a:defRPr/>
              </a:pPr>
              <a:r>
                <a:rPr lang="ru-RU" sz="2800" b="1" kern="0" dirty="0">
                  <a:solidFill>
                    <a:prstClr val="black"/>
                  </a:solidFill>
                  <a:latin typeface="Open Sans Light"/>
                </a:rPr>
                <a:t>3</a:t>
              </a:r>
            </a:p>
          </p:txBody>
        </p:sp>
      </p:grpSp>
      <p:sp>
        <p:nvSpPr>
          <p:cNvPr id="57" name="Прямоугольник 56">
            <a:extLst>
              <a:ext uri="{FF2B5EF4-FFF2-40B4-BE49-F238E27FC236}">
                <a16:creationId xmlns="" xmlns:a16="http://schemas.microsoft.com/office/drawing/2014/main" id="{C86C9D71-7E17-674C-9EB2-59EEE2DB4B08}"/>
              </a:ext>
            </a:extLst>
          </p:cNvPr>
          <p:cNvSpPr/>
          <p:nvPr/>
        </p:nvSpPr>
        <p:spPr>
          <a:xfrm>
            <a:off x="10503807" y="701675"/>
            <a:ext cx="8158843" cy="1371600"/>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R="5080" algn="ctr">
              <a:lnSpc>
                <a:spcPct val="101200"/>
              </a:lnSpc>
              <a:spcBef>
                <a:spcPts val="105"/>
              </a:spcBef>
            </a:pPr>
            <a:r>
              <a:rPr lang="ru-RU" sz="1600" dirty="0">
                <a:latin typeface="Calibri" panose="020F0502020204030204" pitchFamily="34" charset="0"/>
                <a:ea typeface="Calibri" panose="020F0502020204030204" pitchFamily="34" charset="0"/>
                <a:cs typeface="Times New Roman" panose="02020603050405020304" pitchFamily="18" charset="0"/>
              </a:rPr>
              <a:t>Бремя доказывания обстоятельств, являющихся основанием для освобождения от ответственности, лежит </a:t>
            </a:r>
            <a:r>
              <a:rPr lang="ru-RU" sz="1600" b="1" dirty="0">
                <a:latin typeface="Calibri" panose="020F0502020204030204" pitchFamily="34" charset="0"/>
                <a:ea typeface="Calibri" panose="020F0502020204030204" pitchFamily="34" charset="0"/>
                <a:cs typeface="Times New Roman" panose="02020603050405020304" pitchFamily="18" charset="0"/>
              </a:rPr>
              <a:t>на должнике</a:t>
            </a:r>
            <a:r>
              <a:rPr lang="ru-RU" sz="1600" dirty="0">
                <a:latin typeface="Calibri" panose="020F0502020204030204" pitchFamily="34" charset="0"/>
                <a:ea typeface="Calibri" panose="020F0502020204030204" pitchFamily="34" charset="0"/>
                <a:cs typeface="Times New Roman" panose="02020603050405020304" pitchFamily="18" charset="0"/>
              </a:rPr>
              <a:t> (п. 5 Постановления Пленума Верховного Суда РФ от 24.03.2016 </a:t>
            </a:r>
            <a:r>
              <a:rPr lang="ru-RU" sz="1600" dirty="0" err="1">
                <a:latin typeface="Calibri" panose="020F0502020204030204" pitchFamily="34" charset="0"/>
                <a:ea typeface="Calibri" panose="020F0502020204030204" pitchFamily="34" charset="0"/>
                <a:cs typeface="Times New Roman" panose="02020603050405020304" pitchFamily="18" charset="0"/>
              </a:rPr>
              <a:t>N</a:t>
            </a:r>
            <a:r>
              <a:rPr lang="ru-RU" sz="1600" dirty="0">
                <a:latin typeface="Calibri" panose="020F0502020204030204" pitchFamily="34" charset="0"/>
                <a:ea typeface="Calibri" panose="020F0502020204030204" pitchFamily="34" charset="0"/>
                <a:cs typeface="Times New Roman" panose="02020603050405020304" pitchFamily="18" charset="0"/>
              </a:rPr>
              <a:t> 7). Поэтому </a:t>
            </a:r>
            <a:r>
              <a:rPr lang="ru-RU" sz="1600" spc="15" dirty="0">
                <a:solidFill>
                  <a:prstClr val="white"/>
                </a:solidFill>
                <a:cs typeface="Calibri"/>
              </a:rPr>
              <a:t>для  защиты и обоснования своей позиции необходимо документально подтвердить форс-мажор, получив сертификат об этом в ТПП</a:t>
            </a:r>
          </a:p>
        </p:txBody>
      </p:sp>
      <p:sp>
        <p:nvSpPr>
          <p:cNvPr id="59" name="Прямоугольная выноска 58"/>
          <p:cNvSpPr/>
          <p:nvPr/>
        </p:nvSpPr>
        <p:spPr>
          <a:xfrm>
            <a:off x="15690850" y="2682875"/>
            <a:ext cx="2209800" cy="698341"/>
          </a:xfrm>
          <a:prstGeom prst="wedgeRectCallout">
            <a:avLst>
              <a:gd name="adj1" fmla="val -69505"/>
              <a:gd name="adj2" fmla="val -95897"/>
            </a:avLst>
          </a:prstGeom>
          <a:solidFill>
            <a:srgbClr val="49CFD0"/>
          </a:solidFill>
          <a:ln w="25400" cap="flat" cmpd="sng" algn="ctr">
            <a:solidFill>
              <a:srgbClr val="2B737D"/>
            </a:solidFill>
            <a:prstDash val="solid"/>
          </a:ln>
          <a:effectLst/>
        </p:spPr>
        <p:txBody>
          <a:bodyPr rtlCol="0" anchor="ctr"/>
          <a:lstStyle/>
          <a:p>
            <a:pPr algn="ctr"/>
            <a:r>
              <a:rPr lang="ru-RU" sz="1400" kern="0" dirty="0">
                <a:solidFill>
                  <a:prstClr val="black"/>
                </a:solidFill>
              </a:rPr>
              <a:t>Выберем нужный раздел – «Консультации»</a:t>
            </a:r>
          </a:p>
        </p:txBody>
      </p:sp>
      <p:sp>
        <p:nvSpPr>
          <p:cNvPr id="60" name="Скругленный прямоугольник 59"/>
          <p:cNvSpPr/>
          <p:nvPr/>
        </p:nvSpPr>
        <p:spPr>
          <a:xfrm>
            <a:off x="14319250" y="9195122"/>
            <a:ext cx="5120764" cy="2022153"/>
          </a:xfrm>
          <a:prstGeom prst="roundRect">
            <a:avLst/>
          </a:prstGeom>
          <a:solidFill>
            <a:srgbClr val="C7F464"/>
          </a:solidFill>
          <a:ln>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180000" rIns="150781" bIns="75390" numCol="1" spcCol="0" rtlCol="0" fromWordArt="0" anchor="ctr" anchorCtr="0" forceAA="0" compatLnSpc="1">
            <a:prstTxWarp prst="textNoShape">
              <a:avLst/>
            </a:prstTxWarp>
            <a:noAutofit/>
          </a:bodyPr>
          <a:lstStyle/>
          <a:p>
            <a:pPr marR="5080">
              <a:lnSpc>
                <a:spcPct val="101200"/>
              </a:lnSpc>
              <a:spcBef>
                <a:spcPts val="105"/>
              </a:spcBef>
            </a:pPr>
            <a:endParaRPr lang="ru-RU" sz="1400" dirty="0">
              <a:solidFill>
                <a:schemeClr val="tx1"/>
              </a:solidFill>
            </a:endParaRPr>
          </a:p>
          <a:p>
            <a:pPr marR="5080" algn="ctr">
              <a:lnSpc>
                <a:spcPct val="101200"/>
              </a:lnSpc>
              <a:spcBef>
                <a:spcPts val="105"/>
              </a:spcBef>
            </a:pPr>
            <a:r>
              <a:rPr lang="ru-RU" sz="1400" b="1" spc="15" dirty="0">
                <a:solidFill>
                  <a:prstClr val="black"/>
                </a:solidFill>
                <a:cs typeface="Calibri"/>
              </a:rPr>
              <a:t>Клиентский опыт</a:t>
            </a:r>
            <a:endParaRPr lang="ru-RU" sz="1400" dirty="0">
              <a:solidFill>
                <a:schemeClr val="tx1"/>
              </a:solidFill>
            </a:endParaRPr>
          </a:p>
          <a:p>
            <a:pPr marR="5080">
              <a:lnSpc>
                <a:spcPct val="101200"/>
              </a:lnSpc>
              <a:spcBef>
                <a:spcPts val="105"/>
              </a:spcBef>
            </a:pPr>
            <a:r>
              <a:rPr lang="ru-RU" sz="1400" dirty="0">
                <a:solidFill>
                  <a:schemeClr val="tx1"/>
                </a:solidFill>
              </a:rPr>
              <a:t>Чтобы не допустить нарушения репатриации валютной выручки, перед заключением контракта следует убедиться в надежности контрагента и его финансовой состоятельности, применять такие формы расчета по контракту, которые исключают риск неисполнения обязательств нерезидентом в срок, установленный контрактом, </a:t>
            </a:r>
            <a:r>
              <a:rPr lang="ru-RU" sz="1400" b="1" u="sng" dirty="0">
                <a:solidFill>
                  <a:schemeClr val="tx1"/>
                </a:solidFill>
              </a:rPr>
              <a:t>активно вести претензионную переписку. </a:t>
            </a:r>
          </a:p>
          <a:p>
            <a:pPr marR="5080" algn="ctr">
              <a:lnSpc>
                <a:spcPct val="101200"/>
              </a:lnSpc>
              <a:spcBef>
                <a:spcPts val="105"/>
              </a:spcBef>
            </a:pPr>
            <a:endParaRPr lang="ru-RU" sz="1400" spc="15" dirty="0">
              <a:solidFill>
                <a:schemeClr val="tx1"/>
              </a:solidFill>
              <a:cs typeface="Calibri"/>
            </a:endParaRPr>
          </a:p>
        </p:txBody>
      </p:sp>
      <p:sp>
        <p:nvSpPr>
          <p:cNvPr id="29" name="Прямоугольник 28">
            <a:extLst>
              <a:ext uri="{FF2B5EF4-FFF2-40B4-BE49-F238E27FC236}">
                <a16:creationId xmlns="" xmlns:a16="http://schemas.microsoft.com/office/drawing/2014/main" id="{95F1F9B1-9A03-AB4E-B6B4-78975DA9F090}"/>
              </a:ext>
            </a:extLst>
          </p:cNvPr>
          <p:cNvSpPr/>
          <p:nvPr/>
        </p:nvSpPr>
        <p:spPr>
          <a:xfrm>
            <a:off x="9921841" y="5346982"/>
            <a:ext cx="2871424" cy="762000"/>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R="5080" algn="ctr">
              <a:lnSpc>
                <a:spcPct val="101200"/>
              </a:lnSpc>
              <a:spcBef>
                <a:spcPts val="105"/>
              </a:spcBef>
            </a:pPr>
            <a:r>
              <a:rPr lang="ru-RU" sz="1600" spc="15" dirty="0">
                <a:solidFill>
                  <a:prstClr val="white"/>
                </a:solidFill>
                <a:cs typeface="Calibri"/>
              </a:rPr>
              <a:t>Заявление в ТПП направляется в свободной форме</a:t>
            </a:r>
          </a:p>
        </p:txBody>
      </p:sp>
      <p:pic>
        <p:nvPicPr>
          <p:cNvPr id="28" name="Рисунок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30727" y="8986935"/>
            <a:ext cx="618574" cy="618574"/>
          </a:xfrm>
          <a:prstGeom prst="rect">
            <a:avLst/>
          </a:prstGeom>
        </p:spPr>
      </p:pic>
    </p:spTree>
    <p:extLst>
      <p:ext uri="{BB962C8B-B14F-4D97-AF65-F5344CB8AC3E}">
        <p14:creationId xmlns:p14="http://schemas.microsoft.com/office/powerpoint/2010/main" val="2897110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alphaModFix/>
          </a:blip>
          <a:srcRect/>
          <a:stretch>
            <a:fillRect/>
          </a:stretch>
        </p:blipFill>
        <p:spPr bwMode="auto">
          <a:xfrm>
            <a:off x="8589264" y="1501052"/>
            <a:ext cx="9692386" cy="2145862"/>
          </a:xfrm>
          <a:prstGeom prst="rect">
            <a:avLst/>
          </a:prstGeom>
          <a:noFill/>
          <a:ln w="9525" cap="flat" cmpd="sng">
            <a:solidFill>
              <a:srgbClr val="7F7F7F"/>
            </a:solidFill>
            <a:prstDash val="solid"/>
            <a:round/>
            <a:headEnd type="none" w="sm" len="sm"/>
            <a:tailEnd type="none" w="sm" len="sm"/>
          </a:ln>
        </p:spPr>
      </p:pic>
      <p:pic>
        <p:nvPicPr>
          <p:cNvPr id="1030" name="Picture 6"/>
          <p:cNvPicPr>
            <a:picLocks noChangeAspect="1" noChangeArrowheads="1"/>
          </p:cNvPicPr>
          <p:nvPr/>
        </p:nvPicPr>
        <p:blipFill>
          <a:blip r:embed="rId3" cstate="print">
            <a:alphaModFix/>
          </a:blip>
          <a:srcRect/>
          <a:stretch>
            <a:fillRect/>
          </a:stretch>
        </p:blipFill>
        <p:spPr bwMode="auto">
          <a:xfrm>
            <a:off x="10128250" y="7331075"/>
            <a:ext cx="9372600" cy="3177270"/>
          </a:xfrm>
          <a:prstGeom prst="rect">
            <a:avLst/>
          </a:prstGeom>
          <a:noFill/>
          <a:ln w="9525" cap="flat" cmpd="sng">
            <a:solidFill>
              <a:srgbClr val="7F7F7F"/>
            </a:solidFill>
            <a:prstDash val="solid"/>
            <a:round/>
            <a:headEnd type="none" w="sm" len="sm"/>
            <a:tailEnd type="none" w="sm" len="sm"/>
          </a:ln>
        </p:spPr>
      </p:pic>
      <p:pic>
        <p:nvPicPr>
          <p:cNvPr id="1027" name="Picture 3"/>
          <p:cNvPicPr>
            <a:picLocks noChangeAspect="1" noChangeArrowheads="1"/>
          </p:cNvPicPr>
          <p:nvPr/>
        </p:nvPicPr>
        <p:blipFill>
          <a:blip r:embed="rId4" cstate="print">
            <a:alphaModFix/>
          </a:blip>
          <a:srcRect/>
          <a:stretch>
            <a:fillRect/>
          </a:stretch>
        </p:blipFill>
        <p:spPr bwMode="auto">
          <a:xfrm>
            <a:off x="9975587" y="4674075"/>
            <a:ext cx="9246857" cy="1867220"/>
          </a:xfrm>
          <a:prstGeom prst="rect">
            <a:avLst/>
          </a:prstGeom>
          <a:noFill/>
          <a:ln w="9525" cap="flat" cmpd="sng">
            <a:solidFill>
              <a:srgbClr val="7F7F7F"/>
            </a:solidFill>
            <a:prstDash val="solid"/>
            <a:round/>
            <a:headEnd type="none" w="sm" len="sm"/>
            <a:tailEnd type="none" w="sm" len="sm"/>
          </a:ln>
        </p:spPr>
      </p:pic>
      <p:pic>
        <p:nvPicPr>
          <p:cNvPr id="1028" name="Picture 4"/>
          <p:cNvPicPr>
            <a:picLocks noChangeAspect="1" noChangeArrowheads="1"/>
          </p:cNvPicPr>
          <p:nvPr/>
        </p:nvPicPr>
        <p:blipFill>
          <a:blip r:embed="rId5" cstate="print">
            <a:alphaModFix/>
          </a:blip>
          <a:srcRect/>
          <a:stretch>
            <a:fillRect/>
          </a:stretch>
        </p:blipFill>
        <p:spPr bwMode="auto">
          <a:xfrm>
            <a:off x="1060450" y="6264275"/>
            <a:ext cx="5638800" cy="728222"/>
          </a:xfrm>
          <a:prstGeom prst="rect">
            <a:avLst/>
          </a:prstGeom>
          <a:noFill/>
          <a:ln w="9525" cap="flat" cmpd="sng">
            <a:solidFill>
              <a:srgbClr val="7F7F7F"/>
            </a:solidFill>
            <a:prstDash val="solid"/>
            <a:round/>
            <a:headEnd type="none" w="sm" len="sm"/>
            <a:tailEnd type="none" w="sm" len="sm"/>
          </a:ln>
        </p:spPr>
      </p:pic>
      <p:pic>
        <p:nvPicPr>
          <p:cNvPr id="1029" name="Picture 5"/>
          <p:cNvPicPr>
            <a:picLocks noChangeAspect="1" noChangeArrowheads="1"/>
          </p:cNvPicPr>
          <p:nvPr/>
        </p:nvPicPr>
        <p:blipFill>
          <a:blip r:embed="rId6" cstate="print">
            <a:alphaModFix/>
          </a:blip>
          <a:srcRect/>
          <a:stretch>
            <a:fillRect/>
          </a:stretch>
        </p:blipFill>
        <p:spPr bwMode="auto">
          <a:xfrm>
            <a:off x="1060449" y="8356756"/>
            <a:ext cx="7334251" cy="1364861"/>
          </a:xfrm>
          <a:prstGeom prst="rect">
            <a:avLst/>
          </a:prstGeom>
          <a:noFill/>
          <a:ln w="9525" cap="flat" cmpd="sng">
            <a:solidFill>
              <a:srgbClr val="7F7F7F"/>
            </a:solidFill>
            <a:prstDash val="solid"/>
            <a:round/>
            <a:headEnd type="none" w="sm" len="sm"/>
            <a:tailEnd type="none" w="sm" len="sm"/>
          </a:ln>
        </p:spPr>
      </p:pic>
      <p:sp>
        <p:nvSpPr>
          <p:cNvPr id="15" name="Скругленный прямоугольник 14"/>
          <p:cNvSpPr/>
          <p:nvPr/>
        </p:nvSpPr>
        <p:spPr>
          <a:xfrm>
            <a:off x="603250" y="322142"/>
            <a:ext cx="6324600" cy="1903533"/>
          </a:xfrm>
          <a:prstGeom prst="roundRect">
            <a:avLst/>
          </a:prstGeom>
          <a:solidFill>
            <a:srgbClr val="49C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dirty="0">
                <a:solidFill>
                  <a:schemeClr val="tx1"/>
                </a:solidFill>
              </a:rPr>
              <a:t>Шаг 3. Обеспечить возврат в досудебном порядке оплаченных авансов, которые «зависли» у иностранных контрагентов помогут </a:t>
            </a:r>
            <a:r>
              <a:rPr lang="ru-RU" sz="2400" b="1" u="sng" dirty="0">
                <a:solidFill>
                  <a:schemeClr val="tx1"/>
                </a:solidFill>
              </a:rPr>
              <a:t>Готовое решение и образцы документов</a:t>
            </a:r>
          </a:p>
        </p:txBody>
      </p:sp>
      <p:sp>
        <p:nvSpPr>
          <p:cNvPr id="24" name="Прямоугольник 23">
            <a:extLst>
              <a:ext uri="{FF2B5EF4-FFF2-40B4-BE49-F238E27FC236}">
                <a16:creationId xmlns="" xmlns:a16="http://schemas.microsoft.com/office/drawing/2014/main" id="{C86C9D71-7E17-674C-9EB2-59EEE2DB4B08}"/>
              </a:ext>
            </a:extLst>
          </p:cNvPr>
          <p:cNvSpPr/>
          <p:nvPr/>
        </p:nvSpPr>
        <p:spPr>
          <a:xfrm>
            <a:off x="608623" y="2374657"/>
            <a:ext cx="6856730" cy="2308324"/>
          </a:xfrm>
          <a:prstGeom prst="rect">
            <a:avLst/>
          </a:prstGeom>
          <a:solidFill>
            <a:schemeClr val="bg1"/>
          </a:solidFill>
          <a:ln>
            <a:solidFill>
              <a:srgbClr val="009999"/>
            </a:solidFill>
          </a:ln>
        </p:spPr>
        <p:txBody>
          <a:bodyPr wrap="square">
            <a:spAutoFit/>
          </a:bodyPr>
          <a:lstStyle/>
          <a:p>
            <a:pPr algn="just">
              <a:tabLst>
                <a:tab pos="388938" algn="l"/>
              </a:tabLst>
            </a:pPr>
            <a:r>
              <a:rPr lang="en-GB" dirty="0"/>
              <a:t>	</a:t>
            </a:r>
            <a:r>
              <a:rPr lang="ru-RU" dirty="0"/>
              <a:t>Сложная ситуация, т.к. поставщик скорей всего откажется возвращать аванс, обосновав, что деньги  находятся в обороте.</a:t>
            </a:r>
          </a:p>
          <a:p>
            <a:pPr algn="just">
              <a:tabLst>
                <a:tab pos="388938" algn="l"/>
              </a:tabLst>
            </a:pPr>
            <a:r>
              <a:rPr lang="en-GB" dirty="0"/>
              <a:t>	</a:t>
            </a:r>
            <a:r>
              <a:rPr lang="ru-RU" dirty="0"/>
              <a:t>Если сумма существенная, то рекомендуем проверить в договоре на чьей стороне разрешаются подобные споры: </a:t>
            </a:r>
          </a:p>
          <a:p>
            <a:pPr marL="285750" indent="-285750" algn="just">
              <a:buFont typeface="Arial" panose="020B0604020202020204" pitchFamily="34" charset="0"/>
              <a:buChar char="•"/>
            </a:pPr>
            <a:r>
              <a:rPr lang="ru-RU" dirty="0"/>
              <a:t>если на стороне иностранного контрагента, то необходимо изучить законодательство страны </a:t>
            </a:r>
            <a:r>
              <a:rPr lang="ru-RU" dirty="0" smtClean="0"/>
              <a:t>контрагента;</a:t>
            </a:r>
          </a:p>
          <a:p>
            <a:pPr marL="285750" indent="-285750" algn="just">
              <a:buFont typeface="Arial" panose="020B0604020202020204" pitchFamily="34" charset="0"/>
              <a:buChar char="•"/>
            </a:pPr>
            <a:r>
              <a:rPr lang="ru-RU" dirty="0" smtClean="0"/>
              <a:t>если </a:t>
            </a:r>
            <a:r>
              <a:rPr lang="ru-RU" dirty="0" smtClean="0"/>
              <a:t>по российскому </a:t>
            </a:r>
            <a:r>
              <a:rPr lang="ru-RU" dirty="0"/>
              <a:t>праву, то </a:t>
            </a:r>
            <a:r>
              <a:rPr lang="ru-RU" dirty="0" smtClean="0"/>
              <a:t>см. </a:t>
            </a:r>
            <a:r>
              <a:rPr lang="ru-RU" dirty="0"/>
              <a:t>последовательность действий ниже.</a:t>
            </a:r>
          </a:p>
        </p:txBody>
      </p:sp>
      <p:sp>
        <p:nvSpPr>
          <p:cNvPr id="48" name="Стрелка вправо 47"/>
          <p:cNvSpPr/>
          <p:nvPr/>
        </p:nvSpPr>
        <p:spPr>
          <a:xfrm rot="5400000">
            <a:off x="990224" y="5420101"/>
            <a:ext cx="839666" cy="699215"/>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r>
              <a:rPr lang="ru-RU" sz="2800" b="1" kern="0" dirty="0">
                <a:solidFill>
                  <a:prstClr val="black"/>
                </a:solidFill>
                <a:latin typeface="Open Sans Light"/>
              </a:rPr>
              <a:t>1</a:t>
            </a:r>
          </a:p>
        </p:txBody>
      </p:sp>
      <p:sp>
        <p:nvSpPr>
          <p:cNvPr id="55" name="Прямоугольник 54"/>
          <p:cNvSpPr/>
          <p:nvPr/>
        </p:nvSpPr>
        <p:spPr>
          <a:xfrm>
            <a:off x="10280649" y="10195983"/>
            <a:ext cx="1828801" cy="312362"/>
          </a:xfrm>
          <a:prstGeom prst="rect">
            <a:avLst/>
          </a:prstGeom>
          <a:noFill/>
          <a:ln w="22225">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6" name="Стрелка вправо 55"/>
          <p:cNvSpPr/>
          <p:nvPr/>
        </p:nvSpPr>
        <p:spPr>
          <a:xfrm rot="5400000">
            <a:off x="2124256" y="7339574"/>
            <a:ext cx="1430801" cy="685800"/>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r>
              <a:rPr lang="ru-RU" sz="2800" b="1" kern="0" dirty="0">
                <a:solidFill>
                  <a:prstClr val="black"/>
                </a:solidFill>
                <a:latin typeface="Open Sans Light"/>
              </a:rPr>
              <a:t>2</a:t>
            </a:r>
          </a:p>
        </p:txBody>
      </p:sp>
      <p:sp>
        <p:nvSpPr>
          <p:cNvPr id="62" name="Стрелка вправо 61"/>
          <p:cNvSpPr/>
          <p:nvPr/>
        </p:nvSpPr>
        <p:spPr>
          <a:xfrm rot="18647357">
            <a:off x="7719485" y="6712497"/>
            <a:ext cx="2422928" cy="873392"/>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endParaRPr lang="ru-RU" sz="2800" b="1" kern="0" dirty="0">
              <a:solidFill>
                <a:prstClr val="black"/>
              </a:solidFill>
              <a:latin typeface="Open Sans Light"/>
            </a:endParaRPr>
          </a:p>
        </p:txBody>
      </p:sp>
      <p:sp>
        <p:nvSpPr>
          <p:cNvPr id="63" name="Стрелка вправо 62"/>
          <p:cNvSpPr/>
          <p:nvPr/>
        </p:nvSpPr>
        <p:spPr>
          <a:xfrm rot="16200000">
            <a:off x="16447053" y="3711633"/>
            <a:ext cx="1306993" cy="685799"/>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endParaRPr lang="ru-RU" sz="2800" b="1" kern="0" dirty="0">
              <a:solidFill>
                <a:prstClr val="black"/>
              </a:solidFill>
              <a:latin typeface="Open Sans Light"/>
            </a:endParaRPr>
          </a:p>
        </p:txBody>
      </p:sp>
      <p:sp>
        <p:nvSpPr>
          <p:cNvPr id="64" name="TextBox 63"/>
          <p:cNvSpPr txBox="1"/>
          <p:nvPr/>
        </p:nvSpPr>
        <p:spPr>
          <a:xfrm rot="2293497">
            <a:off x="8593170" y="6993382"/>
            <a:ext cx="444944" cy="523220"/>
          </a:xfrm>
          <a:prstGeom prst="rect">
            <a:avLst/>
          </a:prstGeom>
          <a:noFill/>
        </p:spPr>
        <p:txBody>
          <a:bodyPr wrap="square" rtlCol="0">
            <a:spAutoFit/>
          </a:bodyPr>
          <a:lstStyle/>
          <a:p>
            <a:pPr algn="ctr" defTabSz="1087444">
              <a:defRPr/>
            </a:pPr>
            <a:r>
              <a:rPr lang="ru-RU" sz="2800" b="1" kern="0" dirty="0">
                <a:solidFill>
                  <a:prstClr val="black"/>
                </a:solidFill>
                <a:latin typeface="Open Sans Light"/>
              </a:rPr>
              <a:t>3</a:t>
            </a:r>
          </a:p>
        </p:txBody>
      </p:sp>
      <p:sp>
        <p:nvSpPr>
          <p:cNvPr id="65" name="TextBox 64"/>
          <p:cNvSpPr txBox="1"/>
          <p:nvPr/>
        </p:nvSpPr>
        <p:spPr>
          <a:xfrm>
            <a:off x="16757649" y="3792922"/>
            <a:ext cx="685800" cy="523220"/>
          </a:xfrm>
          <a:prstGeom prst="rect">
            <a:avLst/>
          </a:prstGeom>
          <a:noFill/>
        </p:spPr>
        <p:txBody>
          <a:bodyPr wrap="square" rtlCol="0">
            <a:spAutoFit/>
          </a:bodyPr>
          <a:lstStyle/>
          <a:p>
            <a:pPr algn="ctr" defTabSz="1087444">
              <a:defRPr/>
            </a:pPr>
            <a:r>
              <a:rPr lang="ru-RU" sz="2800" b="1" kern="0" dirty="0">
                <a:solidFill>
                  <a:prstClr val="black"/>
                </a:solidFill>
                <a:latin typeface="Open Sans Light"/>
              </a:rPr>
              <a:t>4</a:t>
            </a:r>
          </a:p>
        </p:txBody>
      </p:sp>
      <p:sp>
        <p:nvSpPr>
          <p:cNvPr id="30" name="Скругленный прямоугольник 29"/>
          <p:cNvSpPr/>
          <p:nvPr/>
        </p:nvSpPr>
        <p:spPr>
          <a:xfrm>
            <a:off x="755651" y="9618390"/>
            <a:ext cx="7833613" cy="1290898"/>
          </a:xfrm>
          <a:prstGeom prst="roundRect">
            <a:avLst/>
          </a:prstGeom>
          <a:solidFill>
            <a:srgbClr val="7030A0"/>
          </a:solidFill>
          <a:ln w="25400" cap="flat" cmpd="sng" algn="ctr">
            <a:solidFill>
              <a:srgbClr val="002060"/>
            </a:solidFill>
            <a:prstDash val="solid"/>
          </a:ln>
          <a:effectLst/>
        </p:spPr>
        <p:txBody>
          <a:bodyPr rot="0" spcFirstLastPara="0" vert="horz" wrap="square" lIns="150781" tIns="75390" rIns="150781" bIns="7539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5080" lvl="0" indent="0" algn="ctr" defTabSz="914400" rtl="0" eaLnBrk="1" fontAlgn="auto" latinLnBrk="0" hangingPunct="1">
              <a:lnSpc>
                <a:spcPct val="101200"/>
              </a:lnSpc>
              <a:spcBef>
                <a:spcPts val="105"/>
              </a:spcBef>
              <a:spcAft>
                <a:spcPts val="0"/>
              </a:spcAft>
              <a:buClr>
                <a:srgbClr val="000000"/>
              </a:buClr>
              <a:buSzTx/>
              <a:buFont typeface="Arial"/>
              <a:buNone/>
              <a:tabLst/>
              <a:defRPr/>
            </a:pPr>
            <a:r>
              <a:rPr kumimoji="0" lang="ru-RU" sz="1400" b="1" i="0" u="none" strike="noStrike" kern="1200" cap="none" spc="15" normalizeH="0" baseline="0" noProof="0" dirty="0">
                <a:ln>
                  <a:noFill/>
                </a:ln>
                <a:solidFill>
                  <a:srgbClr val="F79646">
                    <a:lumMod val="75000"/>
                  </a:srgbClr>
                </a:solidFill>
                <a:effectLst/>
                <a:uLnTx/>
                <a:uFillTx/>
                <a:ea typeface="+mn-ea"/>
                <a:cs typeface="Calibri"/>
                <a:sym typeface="Arial"/>
              </a:rPr>
              <a:t>ТОЛЬКО В КОНСУЛЬТАНТ ПЛЮС!</a:t>
            </a:r>
            <a:endParaRPr kumimoji="0" lang="ru-RU" sz="1400" b="0" i="0" u="none" strike="noStrike" kern="1200" cap="none" spc="15" normalizeH="0" baseline="0" noProof="0" dirty="0">
              <a:ln>
                <a:noFill/>
              </a:ln>
              <a:solidFill>
                <a:srgbClr val="FFFFFF"/>
              </a:solidFill>
              <a:effectLst/>
              <a:uLnTx/>
              <a:uFillTx/>
              <a:ea typeface="+mn-ea"/>
              <a:cs typeface="Calibri"/>
              <a:sym typeface="Arial"/>
            </a:endParaRPr>
          </a:p>
          <a:p>
            <a:pPr marL="0" marR="5080" lvl="0" indent="0" algn="ctr" defTabSz="914400" rtl="0" eaLnBrk="1" fontAlgn="auto" latinLnBrk="0" hangingPunct="1">
              <a:lnSpc>
                <a:spcPct val="101200"/>
              </a:lnSpc>
              <a:spcBef>
                <a:spcPts val="105"/>
              </a:spcBef>
              <a:spcAft>
                <a:spcPts val="0"/>
              </a:spcAft>
              <a:buClr>
                <a:srgbClr val="000000"/>
              </a:buClr>
              <a:buSzTx/>
              <a:buFont typeface="Arial"/>
              <a:buNone/>
              <a:tabLst/>
              <a:defRPr/>
            </a:pPr>
            <a:r>
              <a:rPr kumimoji="0" lang="ru-RU" sz="1400" b="0" i="0" u="none" strike="noStrike" kern="1200" cap="none" spc="15" normalizeH="0" baseline="0" noProof="0" dirty="0">
                <a:ln>
                  <a:noFill/>
                </a:ln>
                <a:solidFill>
                  <a:srgbClr val="FFFFFF"/>
                </a:solidFill>
                <a:effectLst/>
                <a:uLnTx/>
                <a:uFillTx/>
                <a:ea typeface="+mn-ea"/>
                <a:cs typeface="Calibri"/>
                <a:sym typeface="Arial"/>
              </a:rPr>
              <a:t>Готовые решения – это аналитические материалы, содержащие подробные ответы на вопросы с рассмотрением нюансов и деталей, образцы заполнения документов, примеры.</a:t>
            </a:r>
          </a:p>
          <a:p>
            <a:pPr marL="0" marR="5080" lvl="0" indent="0" algn="ctr" defTabSz="914400" rtl="0" eaLnBrk="1" fontAlgn="auto" latinLnBrk="0" hangingPunct="1">
              <a:lnSpc>
                <a:spcPct val="101200"/>
              </a:lnSpc>
              <a:spcBef>
                <a:spcPts val="105"/>
              </a:spcBef>
              <a:spcAft>
                <a:spcPts val="0"/>
              </a:spcAft>
              <a:buClr>
                <a:srgbClr val="000000"/>
              </a:buClr>
              <a:buSzTx/>
              <a:buFont typeface="Arial"/>
              <a:buNone/>
              <a:tabLst/>
              <a:defRPr/>
            </a:pPr>
            <a:r>
              <a:rPr kumimoji="0" lang="ru-RU" sz="1400" b="0" i="0" u="none" strike="noStrike" kern="1200" cap="none" spc="15" normalizeH="0" baseline="0" noProof="0" dirty="0">
                <a:ln>
                  <a:noFill/>
                </a:ln>
                <a:solidFill>
                  <a:srgbClr val="FFFFFF"/>
                </a:solidFill>
                <a:effectLst/>
                <a:uLnTx/>
                <a:uFillTx/>
                <a:ea typeface="+mn-ea"/>
                <a:cs typeface="Calibri"/>
                <a:sym typeface="Arial"/>
              </a:rPr>
              <a:t>Материалы Готовых решений </a:t>
            </a:r>
            <a:r>
              <a:rPr kumimoji="0" lang="ru-RU" sz="1400" b="1" i="0" u="none" strike="noStrike" kern="1200" cap="none" spc="15" normalizeH="0" baseline="0" noProof="0" dirty="0">
                <a:ln>
                  <a:noFill/>
                </a:ln>
                <a:solidFill>
                  <a:srgbClr val="FFFFFF"/>
                </a:solidFill>
                <a:effectLst/>
                <a:uLnTx/>
                <a:uFillTx/>
                <a:ea typeface="+mn-ea"/>
                <a:cs typeface="Calibri"/>
                <a:sym typeface="Arial"/>
              </a:rPr>
              <a:t>всегда в актуальном состоянии. </a:t>
            </a:r>
            <a:r>
              <a:rPr kumimoji="0" lang="ru-RU" sz="1400" b="0" i="0" u="none" strike="noStrike" kern="1200" cap="none" spc="15" normalizeH="0" baseline="0" noProof="0" dirty="0">
                <a:ln>
                  <a:noFill/>
                </a:ln>
                <a:solidFill>
                  <a:srgbClr val="FFFFFF"/>
                </a:solidFill>
                <a:effectLst/>
                <a:uLnTx/>
                <a:uFillTx/>
                <a:ea typeface="+mn-ea"/>
                <a:cs typeface="Calibri"/>
                <a:sym typeface="Arial"/>
              </a:rPr>
              <a:t>Можно быть уверенным в безопасности принятых с их помощью решений.</a:t>
            </a:r>
          </a:p>
        </p:txBody>
      </p:sp>
      <p:sp>
        <p:nvSpPr>
          <p:cNvPr id="38" name="Google Shape;147;p11"/>
          <p:cNvSpPr/>
          <p:nvPr/>
        </p:nvSpPr>
        <p:spPr>
          <a:xfrm>
            <a:off x="2127250" y="5344168"/>
            <a:ext cx="2300986" cy="843907"/>
          </a:xfrm>
          <a:prstGeom prst="wedgeRectCallout">
            <a:avLst>
              <a:gd name="adj1" fmla="val 39449"/>
              <a:gd name="adj2" fmla="val 70913"/>
            </a:avLst>
          </a:prstGeom>
          <a:solidFill>
            <a:srgbClr val="49CFD0"/>
          </a:solidFill>
          <a:ln w="25400" cap="flat" cmpd="sng" algn="ctr">
            <a:solidFill>
              <a:srgbClr val="2B737D"/>
            </a:solidFill>
            <a:prstDash val="solid"/>
          </a:ln>
          <a:effectLst/>
        </p:spPr>
        <p:txBody>
          <a:bodyPr rtlCol="0" anchor="ctr"/>
          <a:lstStyle/>
          <a:p>
            <a:pPr algn="ctr"/>
            <a:r>
              <a:rPr lang="ru-RU" sz="1400" kern="0" dirty="0">
                <a:solidFill>
                  <a:prstClr val="black"/>
                </a:solidFill>
                <a:sym typeface="Calibri"/>
              </a:rPr>
              <a:t>Используем Быстрый поиск, </a:t>
            </a:r>
            <a:r>
              <a:rPr lang="ru-RU" sz="1400" kern="0" dirty="0" smtClean="0">
                <a:solidFill>
                  <a:prstClr val="black"/>
                </a:solidFill>
                <a:sym typeface="Calibri"/>
              </a:rPr>
              <a:t>чтобы </a:t>
            </a:r>
            <a:r>
              <a:rPr lang="ru-RU" sz="1400" kern="0" dirty="0">
                <a:solidFill>
                  <a:prstClr val="black"/>
                </a:solidFill>
                <a:sym typeface="Calibri"/>
              </a:rPr>
              <a:t>получить разъяснения по возврату аванса</a:t>
            </a:r>
            <a:endParaRPr sz="1400" kern="0" dirty="0">
              <a:solidFill>
                <a:prstClr val="black"/>
              </a:solidFill>
              <a:sym typeface="Arial"/>
            </a:endParaRPr>
          </a:p>
        </p:txBody>
      </p:sp>
      <p:sp>
        <p:nvSpPr>
          <p:cNvPr id="39" name="Google Shape;147;p11"/>
          <p:cNvSpPr/>
          <p:nvPr/>
        </p:nvSpPr>
        <p:spPr>
          <a:xfrm>
            <a:off x="4550665" y="7176211"/>
            <a:ext cx="2300986" cy="843907"/>
          </a:xfrm>
          <a:prstGeom prst="wedgeRectCallout">
            <a:avLst>
              <a:gd name="adj1" fmla="val -35841"/>
              <a:gd name="adj2" fmla="val 98952"/>
            </a:avLst>
          </a:prstGeom>
          <a:solidFill>
            <a:srgbClr val="49CFD0"/>
          </a:solidFill>
          <a:ln w="25400" cap="flat" cmpd="sng" algn="ctr">
            <a:solidFill>
              <a:srgbClr val="2B737D"/>
            </a:solidFill>
            <a:prstDash val="solid"/>
          </a:ln>
          <a:effectLst/>
        </p:spPr>
        <p:txBody>
          <a:bodyPr rtlCol="0" anchor="ctr"/>
          <a:lstStyle/>
          <a:p>
            <a:pPr algn="ctr"/>
            <a:r>
              <a:rPr lang="ru-RU" sz="1400" kern="0" dirty="0">
                <a:solidFill>
                  <a:prstClr val="black"/>
                </a:solidFill>
                <a:sym typeface="Calibri"/>
              </a:rPr>
              <a:t>Переходим в  Готовое решение</a:t>
            </a:r>
            <a:endParaRPr sz="1400" kern="0" dirty="0">
              <a:solidFill>
                <a:prstClr val="black"/>
              </a:solidFill>
              <a:sym typeface="Arial"/>
            </a:endParaRPr>
          </a:p>
        </p:txBody>
      </p:sp>
      <p:sp>
        <p:nvSpPr>
          <p:cNvPr id="40" name="Стрелка вправо 39"/>
          <p:cNvSpPr/>
          <p:nvPr/>
        </p:nvSpPr>
        <p:spPr>
          <a:xfrm rot="5400000">
            <a:off x="18126903" y="6490530"/>
            <a:ext cx="995295" cy="685800"/>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r>
              <a:rPr lang="ru-RU" sz="2800" b="1" kern="0" dirty="0">
                <a:solidFill>
                  <a:prstClr val="black"/>
                </a:solidFill>
                <a:latin typeface="Open Sans Light"/>
              </a:rPr>
              <a:t>5</a:t>
            </a:r>
          </a:p>
        </p:txBody>
      </p:sp>
      <p:sp>
        <p:nvSpPr>
          <p:cNvPr id="42" name="Google Shape;147;p11"/>
          <p:cNvSpPr/>
          <p:nvPr/>
        </p:nvSpPr>
        <p:spPr>
          <a:xfrm>
            <a:off x="8312449" y="4708030"/>
            <a:ext cx="1447800" cy="914400"/>
          </a:xfrm>
          <a:prstGeom prst="wedgeRectCallout">
            <a:avLst>
              <a:gd name="adj1" fmla="val 60722"/>
              <a:gd name="adj2" fmla="val -13060"/>
            </a:avLst>
          </a:prstGeom>
          <a:solidFill>
            <a:srgbClr val="49CFD0"/>
          </a:solidFill>
          <a:ln w="25400" cap="flat" cmpd="sng" algn="ctr">
            <a:solidFill>
              <a:srgbClr val="2B737D"/>
            </a:solidFill>
            <a:prstDash val="solid"/>
          </a:ln>
          <a:effectLst/>
        </p:spPr>
        <p:txBody>
          <a:bodyPr rtlCol="0" anchor="ctr"/>
          <a:lstStyle/>
          <a:p>
            <a:pPr algn="ctr"/>
            <a:r>
              <a:rPr lang="ru-RU" sz="1400" kern="0" dirty="0">
                <a:solidFill>
                  <a:prstClr val="black"/>
                </a:solidFill>
                <a:sym typeface="Calibri"/>
              </a:rPr>
              <a:t>Изучаем правила возврата аванса</a:t>
            </a:r>
            <a:endParaRPr sz="1400" kern="0" dirty="0">
              <a:solidFill>
                <a:prstClr val="black"/>
              </a:solidFill>
              <a:sym typeface="Arial"/>
            </a:endParaRPr>
          </a:p>
        </p:txBody>
      </p:sp>
      <p:sp>
        <p:nvSpPr>
          <p:cNvPr id="43" name="Google Shape;147;p11"/>
          <p:cNvSpPr/>
          <p:nvPr/>
        </p:nvSpPr>
        <p:spPr>
          <a:xfrm>
            <a:off x="10948708" y="6682947"/>
            <a:ext cx="2303741" cy="475903"/>
          </a:xfrm>
          <a:prstGeom prst="wedgeRectCallout">
            <a:avLst>
              <a:gd name="adj1" fmla="val -30441"/>
              <a:gd name="adj2" fmla="val -83557"/>
            </a:avLst>
          </a:prstGeom>
          <a:solidFill>
            <a:srgbClr val="49CFD0"/>
          </a:solidFill>
          <a:ln w="25400" cap="flat" cmpd="sng" algn="ctr">
            <a:solidFill>
              <a:srgbClr val="2B737D"/>
            </a:solidFill>
            <a:prstDash val="solid"/>
          </a:ln>
          <a:effectLst/>
        </p:spPr>
        <p:txBody>
          <a:bodyPr rtlCol="0" anchor="ctr"/>
          <a:lstStyle/>
          <a:p>
            <a:pPr algn="ctr"/>
            <a:r>
              <a:rPr lang="ru-RU" sz="1400" kern="0" dirty="0">
                <a:solidFill>
                  <a:prstClr val="black"/>
                </a:solidFill>
                <a:sym typeface="Calibri"/>
              </a:rPr>
              <a:t>Переходим к составлению претензии</a:t>
            </a:r>
            <a:endParaRPr sz="1400" kern="0" dirty="0">
              <a:solidFill>
                <a:prstClr val="black"/>
              </a:solidFill>
              <a:sym typeface="Arial"/>
            </a:endParaRPr>
          </a:p>
        </p:txBody>
      </p:sp>
      <p:sp>
        <p:nvSpPr>
          <p:cNvPr id="31" name="Прямоугольник 30"/>
          <p:cNvSpPr/>
          <p:nvPr/>
        </p:nvSpPr>
        <p:spPr>
          <a:xfrm>
            <a:off x="9975850" y="6158328"/>
            <a:ext cx="1828801" cy="312362"/>
          </a:xfrm>
          <a:prstGeom prst="rect">
            <a:avLst/>
          </a:prstGeom>
          <a:noFill/>
          <a:ln w="22225">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2" name="Прямоугольник 31"/>
          <p:cNvSpPr/>
          <p:nvPr/>
        </p:nvSpPr>
        <p:spPr>
          <a:xfrm>
            <a:off x="3122587" y="6607131"/>
            <a:ext cx="3043263" cy="276954"/>
          </a:xfrm>
          <a:prstGeom prst="rect">
            <a:avLst/>
          </a:prstGeom>
          <a:noFill/>
          <a:ln w="22225">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4174528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p:cNvSpPr/>
          <p:nvPr/>
        </p:nvSpPr>
        <p:spPr>
          <a:xfrm>
            <a:off x="732766" y="588469"/>
            <a:ext cx="6195084" cy="1512363"/>
          </a:xfrm>
          <a:prstGeom prst="roundRect">
            <a:avLst/>
          </a:prstGeom>
          <a:solidFill>
            <a:srgbClr val="49C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dirty="0">
                <a:solidFill>
                  <a:schemeClr val="tx1"/>
                </a:solidFill>
              </a:rPr>
              <a:t>Шаг 4.1. Проработать альтернативную схему платежей контрагентам в валюте с привлечением третьих лиц помогут </a:t>
            </a:r>
            <a:r>
              <a:rPr lang="ru-RU" sz="2000" b="1" u="sng" dirty="0">
                <a:solidFill>
                  <a:schemeClr val="tx1"/>
                </a:solidFill>
              </a:rPr>
              <a:t>Путеводитель КонсультантПлюс и Конструктор договоров</a:t>
            </a:r>
            <a:endParaRPr lang="en-US" sz="2000" b="1" u="sng" dirty="0">
              <a:solidFill>
                <a:schemeClr val="tx1"/>
              </a:solidFill>
            </a:endParaRPr>
          </a:p>
        </p:txBody>
      </p:sp>
      <p:sp>
        <p:nvSpPr>
          <p:cNvPr id="28" name="Скругленный прямоугольник 27">
            <a:extLst>
              <a:ext uri="{FF2B5EF4-FFF2-40B4-BE49-F238E27FC236}">
                <a16:creationId xmlns="" xmlns:a16="http://schemas.microsoft.com/office/drawing/2014/main" id="{19807100-0B93-804F-9900-C3D18B1A4251}"/>
              </a:ext>
            </a:extLst>
          </p:cNvPr>
          <p:cNvSpPr/>
          <p:nvPr/>
        </p:nvSpPr>
        <p:spPr>
          <a:xfrm>
            <a:off x="7136363" y="623928"/>
            <a:ext cx="5125487" cy="1906547"/>
          </a:xfrm>
          <a:prstGeom prst="roundRect">
            <a:avLst/>
          </a:prstGeom>
          <a:solidFill>
            <a:srgbClr val="C7F464"/>
          </a:solidFill>
          <a:ln>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R="5080" algn="ctr">
              <a:lnSpc>
                <a:spcPct val="101200"/>
              </a:lnSpc>
              <a:spcBef>
                <a:spcPts val="105"/>
              </a:spcBef>
            </a:pPr>
            <a:r>
              <a:rPr lang="ru-RU" sz="1400" b="1" spc="15" dirty="0">
                <a:solidFill>
                  <a:schemeClr val="tx1"/>
                </a:solidFill>
                <a:cs typeface="Calibri"/>
              </a:rPr>
              <a:t>Клиентский опыт</a:t>
            </a:r>
          </a:p>
          <a:p>
            <a:r>
              <a:rPr lang="ru-RU" sz="1400" dirty="0">
                <a:solidFill>
                  <a:schemeClr val="tx1"/>
                </a:solidFill>
              </a:rPr>
              <a:t>Для работы с иностранными контрагентами можно привлечь посредников из третьих стран, с кем возможны взаиморасчеты напрямую, </a:t>
            </a:r>
            <a:r>
              <a:rPr lang="ru-RU" sz="1400" b="1" dirty="0">
                <a:solidFill>
                  <a:schemeClr val="tx1"/>
                </a:solidFill>
              </a:rPr>
              <a:t>без конвертации в валюту (в доллары, евро)</a:t>
            </a:r>
            <a:r>
              <a:rPr lang="ru-RU" sz="1400" dirty="0">
                <a:solidFill>
                  <a:schemeClr val="tx1"/>
                </a:solidFill>
              </a:rPr>
              <a:t>. Сейчас такое возможно с </a:t>
            </a:r>
            <a:r>
              <a:rPr lang="ru-RU" sz="1400" dirty="0" err="1" smtClean="0">
                <a:solidFill>
                  <a:schemeClr val="tx1"/>
                </a:solidFill>
              </a:rPr>
              <a:t>юрлицами</a:t>
            </a:r>
            <a:r>
              <a:rPr lang="ru-RU" sz="1400" dirty="0" smtClean="0">
                <a:solidFill>
                  <a:schemeClr val="tx1"/>
                </a:solidFill>
              </a:rPr>
              <a:t> </a:t>
            </a:r>
            <a:r>
              <a:rPr lang="ru-RU" sz="1400" dirty="0">
                <a:solidFill>
                  <a:schemeClr val="tx1"/>
                </a:solidFill>
              </a:rPr>
              <a:t>в </a:t>
            </a:r>
            <a:r>
              <a:rPr lang="ru-RU" sz="1400" b="1" dirty="0">
                <a:solidFill>
                  <a:schemeClr val="tx1"/>
                </a:solidFill>
              </a:rPr>
              <a:t>Китае и Казахстане</a:t>
            </a:r>
            <a:r>
              <a:rPr lang="ru-RU" sz="1400" dirty="0">
                <a:solidFill>
                  <a:schemeClr val="tx1"/>
                </a:solidFill>
              </a:rPr>
              <a:t>, прорабатывается такая возможность с Индией. Через такие </a:t>
            </a:r>
            <a:r>
              <a:rPr lang="ru-RU" sz="1400" dirty="0" err="1" smtClean="0">
                <a:solidFill>
                  <a:schemeClr val="tx1"/>
                </a:solidFill>
              </a:rPr>
              <a:t>юрлица</a:t>
            </a:r>
            <a:r>
              <a:rPr lang="ru-RU" sz="1400" dirty="0" smtClean="0">
                <a:solidFill>
                  <a:schemeClr val="tx1"/>
                </a:solidFill>
              </a:rPr>
              <a:t>, </a:t>
            </a:r>
            <a:r>
              <a:rPr lang="ru-RU" sz="1400" dirty="0">
                <a:solidFill>
                  <a:schemeClr val="tx1"/>
                </a:solidFill>
              </a:rPr>
              <a:t>например, можно проводить оплату и перевозить грузы по соответствующим договорам.</a:t>
            </a:r>
          </a:p>
        </p:txBody>
      </p:sp>
      <p:sp>
        <p:nvSpPr>
          <p:cNvPr id="31" name="Прямоугольник 30">
            <a:extLst>
              <a:ext uri="{FF2B5EF4-FFF2-40B4-BE49-F238E27FC236}">
                <a16:creationId xmlns="" xmlns:a16="http://schemas.microsoft.com/office/drawing/2014/main" id="{EE684DDC-F7E4-1F4C-A23D-8C2C648CB52F}"/>
              </a:ext>
            </a:extLst>
          </p:cNvPr>
          <p:cNvSpPr/>
          <p:nvPr/>
        </p:nvSpPr>
        <p:spPr>
          <a:xfrm>
            <a:off x="908050" y="2168347"/>
            <a:ext cx="3429000" cy="533400"/>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R="5080" algn="ctr">
              <a:lnSpc>
                <a:spcPct val="101200"/>
              </a:lnSpc>
              <a:spcBef>
                <a:spcPts val="105"/>
              </a:spcBef>
            </a:pPr>
            <a:r>
              <a:rPr lang="ru-RU" sz="1600" spc="15" dirty="0">
                <a:solidFill>
                  <a:prstClr val="white"/>
                </a:solidFill>
                <a:cs typeface="Calibri"/>
              </a:rPr>
              <a:t>Определяем форму договора</a:t>
            </a:r>
          </a:p>
        </p:txBody>
      </p:sp>
      <p:pic>
        <p:nvPicPr>
          <p:cNvPr id="32" name="Рисунок 31">
            <a:extLst>
              <a:ext uri="{FF2B5EF4-FFF2-40B4-BE49-F238E27FC236}">
                <a16:creationId xmlns="" xmlns:a16="http://schemas.microsoft.com/office/drawing/2014/main" id="{2C56C384-B751-214D-A641-7D92838C94F8}"/>
              </a:ext>
            </a:extLst>
          </p:cNvPr>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910167" y="2768137"/>
            <a:ext cx="9916825" cy="3022885"/>
          </a:xfrm>
          <a:prstGeom prst="rect">
            <a:avLst/>
          </a:prstGeom>
          <a:noFill/>
          <a:ln w="9525" cap="flat" cmpd="sng">
            <a:solidFill>
              <a:srgbClr val="7F7F7F"/>
            </a:solidFill>
            <a:prstDash val="solid"/>
            <a:round/>
            <a:headEnd type="none" w="sm" len="sm"/>
            <a:tailEnd type="none" w="sm" len="sm"/>
          </a:ln>
        </p:spPr>
      </p:pic>
      <p:sp>
        <p:nvSpPr>
          <p:cNvPr id="34" name="Прямоугольник 33">
            <a:extLst>
              <a:ext uri="{FF2B5EF4-FFF2-40B4-BE49-F238E27FC236}">
                <a16:creationId xmlns="" xmlns:a16="http://schemas.microsoft.com/office/drawing/2014/main" id="{40DAB3DD-50F9-F849-99B5-B49F51354424}"/>
              </a:ext>
            </a:extLst>
          </p:cNvPr>
          <p:cNvSpPr/>
          <p:nvPr/>
        </p:nvSpPr>
        <p:spPr>
          <a:xfrm>
            <a:off x="4565650" y="5130611"/>
            <a:ext cx="6019800" cy="1289506"/>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a:lnSpc>
                <a:spcPct val="115000"/>
              </a:lnSpc>
              <a:spcAft>
                <a:spcPts val="1000"/>
              </a:spcAft>
            </a:pPr>
            <a:r>
              <a:rPr lang="ru-RU"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Для проведения платежей через посредника оптимально использовать </a:t>
            </a:r>
            <a:r>
              <a:rPr lang="ru-RU" sz="16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агентский договор</a:t>
            </a:r>
            <a:r>
              <a:rPr lang="ru-RU"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По агентскому договору агент может выполнять и фактические, и юридические действия как от своего имени, так и от имени принципала (п. 1 ст. 1005 ГК РФ).</a:t>
            </a:r>
          </a:p>
        </p:txBody>
      </p:sp>
      <p:sp>
        <p:nvSpPr>
          <p:cNvPr id="35" name="Прямоугольник 34">
            <a:extLst>
              <a:ext uri="{FF2B5EF4-FFF2-40B4-BE49-F238E27FC236}">
                <a16:creationId xmlns="" xmlns:a16="http://schemas.microsoft.com/office/drawing/2014/main" id="{C22E4C1D-DA34-AD4B-B253-E6739E70FA8E}"/>
              </a:ext>
            </a:extLst>
          </p:cNvPr>
          <p:cNvSpPr/>
          <p:nvPr/>
        </p:nvSpPr>
        <p:spPr>
          <a:xfrm>
            <a:off x="908050" y="6665761"/>
            <a:ext cx="3429000" cy="893914"/>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R="5080" algn="ctr">
              <a:lnSpc>
                <a:spcPct val="101200"/>
              </a:lnSpc>
              <a:spcBef>
                <a:spcPts val="105"/>
              </a:spcBef>
            </a:pPr>
            <a:r>
              <a:rPr lang="ru-RU" sz="1600" spc="15" dirty="0">
                <a:solidFill>
                  <a:prstClr val="white"/>
                </a:solidFill>
                <a:cs typeface="Calibri"/>
              </a:rPr>
              <a:t>Составляем безопасную форму агентского </a:t>
            </a:r>
            <a:r>
              <a:rPr lang="ru-RU" sz="1600" spc="15" dirty="0" smtClean="0">
                <a:solidFill>
                  <a:prstClr val="white"/>
                </a:solidFill>
                <a:cs typeface="Calibri"/>
              </a:rPr>
              <a:t>договора с помощью Конструктора договоров</a:t>
            </a:r>
            <a:endParaRPr lang="ru-RU" sz="1600" spc="15" dirty="0">
              <a:solidFill>
                <a:prstClr val="white"/>
              </a:solidFill>
              <a:cs typeface="Calibri"/>
            </a:endParaRPr>
          </a:p>
        </p:txBody>
      </p:sp>
      <p:pic>
        <p:nvPicPr>
          <p:cNvPr id="44" name="Рисунок 43">
            <a:extLst>
              <a:ext uri="{FF2B5EF4-FFF2-40B4-BE49-F238E27FC236}">
                <a16:creationId xmlns="" xmlns:a16="http://schemas.microsoft.com/office/drawing/2014/main" id="{C164E62E-E104-CD42-9BD8-5276470D42D6}"/>
              </a:ext>
            </a:extLst>
          </p:cNvPr>
          <p:cNvPicPr>
            <a:picLocks noChangeAspect="1"/>
          </p:cNvPicPr>
          <p:nvPr/>
        </p:nvPicPr>
        <p:blipFill>
          <a:blip r:embed="rId3">
            <a:alphaModFix/>
          </a:blip>
          <a:stretch>
            <a:fillRect/>
          </a:stretch>
        </p:blipFill>
        <p:spPr>
          <a:xfrm>
            <a:off x="864765" y="7907244"/>
            <a:ext cx="2578660" cy="845287"/>
          </a:xfrm>
          <a:prstGeom prst="rect">
            <a:avLst/>
          </a:prstGeom>
          <a:noFill/>
          <a:ln w="9525" cap="flat" cmpd="sng">
            <a:solidFill>
              <a:srgbClr val="7F7F7F"/>
            </a:solidFill>
            <a:prstDash val="solid"/>
            <a:round/>
            <a:headEnd type="none" w="sm" len="sm"/>
            <a:tailEnd type="none" w="sm" len="sm"/>
          </a:ln>
        </p:spPr>
      </p:pic>
      <p:pic>
        <p:nvPicPr>
          <p:cNvPr id="48" name="Рисунок 47">
            <a:extLst>
              <a:ext uri="{FF2B5EF4-FFF2-40B4-BE49-F238E27FC236}">
                <a16:creationId xmlns="" xmlns:a16="http://schemas.microsoft.com/office/drawing/2014/main" id="{95316449-FCE2-8D47-BC3A-0357B91AF78C}"/>
              </a:ext>
            </a:extLst>
          </p:cNvPr>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4748345" y="7725054"/>
            <a:ext cx="12922585" cy="3425199"/>
          </a:xfrm>
          <a:prstGeom prst="rect">
            <a:avLst/>
          </a:prstGeom>
          <a:noFill/>
          <a:ln w="9525" cap="flat" cmpd="sng">
            <a:solidFill>
              <a:srgbClr val="7F7F7F"/>
            </a:solidFill>
            <a:prstDash val="solid"/>
            <a:round/>
            <a:headEnd type="none" w="sm" len="sm"/>
            <a:tailEnd type="none" w="sm" len="sm"/>
          </a:ln>
        </p:spPr>
      </p:pic>
      <p:sp>
        <p:nvSpPr>
          <p:cNvPr id="49" name="Скругленный прямоугольник 48">
            <a:extLst>
              <a:ext uri="{FF2B5EF4-FFF2-40B4-BE49-F238E27FC236}">
                <a16:creationId xmlns="" xmlns:a16="http://schemas.microsoft.com/office/drawing/2014/main" id="{EB0939E1-7924-9441-9071-39198A2EE332}"/>
              </a:ext>
            </a:extLst>
          </p:cNvPr>
          <p:cNvSpPr/>
          <p:nvPr/>
        </p:nvSpPr>
        <p:spPr>
          <a:xfrm>
            <a:off x="12800494" y="6285868"/>
            <a:ext cx="7016803" cy="2317264"/>
          </a:xfrm>
          <a:prstGeom prst="roundRect">
            <a:avLst/>
          </a:prstGeom>
          <a:solidFill>
            <a:srgbClr val="C7F464"/>
          </a:solidFill>
          <a:ln>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R="5080" algn="ctr">
              <a:lnSpc>
                <a:spcPct val="101200"/>
              </a:lnSpc>
              <a:spcBef>
                <a:spcPts val="105"/>
              </a:spcBef>
            </a:pPr>
            <a:r>
              <a:rPr lang="ru-RU" sz="1400" b="1" spc="15" dirty="0">
                <a:solidFill>
                  <a:schemeClr val="tx1"/>
                </a:solidFill>
                <a:cs typeface="Calibri"/>
              </a:rPr>
              <a:t>Клиентский опыт</a:t>
            </a:r>
          </a:p>
          <a:p>
            <a:r>
              <a:rPr lang="ru-RU" sz="1400" dirty="0">
                <a:solidFill>
                  <a:schemeClr val="tx1"/>
                </a:solidFill>
              </a:rPr>
              <a:t>Исходя из </a:t>
            </a:r>
            <a:r>
              <a:rPr lang="ru-RU" sz="1400" u="sng" dirty="0">
                <a:solidFill>
                  <a:schemeClr val="tx1"/>
                </a:solidFill>
                <a:hlinkClick r:id="rId5">
                  <a:extLst>
                    <a:ext uri="{A12FA001-AC4F-418D-AE19-62706E023703}">
                      <ahyp:hlinkClr xmlns="" xmlns:ahyp="http://schemas.microsoft.com/office/drawing/2018/hyperlinkcolor" val="tx"/>
                    </a:ext>
                  </a:extLst>
                </a:hlinkClick>
              </a:rPr>
              <a:t>ст. 1006</a:t>
            </a:r>
            <a:r>
              <a:rPr lang="ru-RU" sz="1400" dirty="0">
                <a:solidFill>
                  <a:schemeClr val="tx1"/>
                </a:solidFill>
              </a:rPr>
              <a:t> ГК РФ агентское вознаграждение определяется договором, а если его размер не установлен - в порядке </a:t>
            </a:r>
            <a:r>
              <a:rPr lang="ru-RU" sz="1400" u="sng" dirty="0">
                <a:solidFill>
                  <a:schemeClr val="tx1"/>
                </a:solidFill>
                <a:hlinkClick r:id="rId6">
                  <a:extLst>
                    <a:ext uri="{A12FA001-AC4F-418D-AE19-62706E023703}">
                      <ahyp:hlinkClr xmlns="" xmlns:ahyp="http://schemas.microsoft.com/office/drawing/2018/hyperlinkcolor" val="tx"/>
                    </a:ext>
                  </a:extLst>
                </a:hlinkClick>
              </a:rPr>
              <a:t>п. 3 ст. 424</a:t>
            </a:r>
            <a:r>
              <a:rPr lang="ru-RU" sz="1400" dirty="0">
                <a:solidFill>
                  <a:schemeClr val="tx1"/>
                </a:solidFill>
              </a:rPr>
              <a:t> ГК РФ: в случаях, когда в возмездном договоре цена не предусмотрена и не может быть определена исходя из условий договора, исполнение договора должно быть оплачено по цене, которая при сравнимых обстоятельствах обычно взимается за аналогичные товары, работы или услуги. </a:t>
            </a:r>
            <a:r>
              <a:rPr lang="ru-RU" sz="1400" dirty="0" smtClean="0">
                <a:solidFill>
                  <a:schemeClr val="tx1"/>
                </a:solidFill>
              </a:rPr>
              <a:t>Поэтому, чтобы </a:t>
            </a:r>
            <a:r>
              <a:rPr lang="ru-RU" sz="1400" dirty="0">
                <a:solidFill>
                  <a:schemeClr val="tx1"/>
                </a:solidFill>
              </a:rPr>
              <a:t>избежать претензий со стороны самого агента и налоговых органов нужно </a:t>
            </a:r>
            <a:r>
              <a:rPr lang="ru-RU" sz="1400" b="1" dirty="0">
                <a:solidFill>
                  <a:schemeClr val="tx1"/>
                </a:solidFill>
              </a:rPr>
              <a:t>поставить адекватную цену вознаграждения</a:t>
            </a:r>
            <a:r>
              <a:rPr lang="ru-RU" sz="1400" dirty="0">
                <a:solidFill>
                  <a:schemeClr val="tx1"/>
                </a:solidFill>
              </a:rPr>
              <a:t>. Например, </a:t>
            </a:r>
            <a:r>
              <a:rPr lang="ru-RU" sz="1400" b="1" dirty="0">
                <a:solidFill>
                  <a:schemeClr val="tx1"/>
                </a:solidFill>
              </a:rPr>
              <a:t>изучить предложения на такие услуги и их стоимость, снять с них </a:t>
            </a:r>
            <a:r>
              <a:rPr lang="ru-RU" sz="1400" b="1" dirty="0" err="1">
                <a:solidFill>
                  <a:schemeClr val="tx1"/>
                </a:solidFill>
              </a:rPr>
              <a:t>скрины</a:t>
            </a:r>
            <a:r>
              <a:rPr lang="ru-RU" sz="1400" b="1" dirty="0">
                <a:solidFill>
                  <a:schemeClr val="tx1"/>
                </a:solidFill>
              </a:rPr>
              <a:t> для наличия обоснования, и исходя из этого определить цену. </a:t>
            </a:r>
          </a:p>
        </p:txBody>
      </p:sp>
      <p:sp>
        <p:nvSpPr>
          <p:cNvPr id="3" name="Rectangle 2">
            <a:extLst>
              <a:ext uri="{FF2B5EF4-FFF2-40B4-BE49-F238E27FC236}">
                <a16:creationId xmlns="" xmlns:a16="http://schemas.microsoft.com/office/drawing/2014/main" id="{A70C6EE7-349B-0C41-946A-C7CA68353645}"/>
              </a:ext>
            </a:extLst>
          </p:cNvPr>
          <p:cNvSpPr>
            <a:spLocks noChangeArrowheads="1"/>
          </p:cNvSpPr>
          <p:nvPr/>
        </p:nvSpPr>
        <p:spPr bwMode="auto">
          <a:xfrm>
            <a:off x="0" y="0"/>
            <a:ext cx="201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49" name="Рисунок 1">
            <a:extLst>
              <a:ext uri="{FF2B5EF4-FFF2-40B4-BE49-F238E27FC236}">
                <a16:creationId xmlns="" xmlns:a16="http://schemas.microsoft.com/office/drawing/2014/main" id="{86F6C9EE-6EB6-3D46-A30D-466B9F5DA8D3}"/>
              </a:ext>
            </a:extLst>
          </p:cNvPr>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10984987" y="3334846"/>
            <a:ext cx="8826258" cy="2511389"/>
          </a:xfrm>
          <a:prstGeom prst="rect">
            <a:avLst/>
          </a:prstGeom>
          <a:noFill/>
          <a:ln w="9525" cap="flat" cmpd="sng">
            <a:solidFill>
              <a:srgbClr val="7F7F7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52" name="Прямоугольник 51">
            <a:extLst>
              <a:ext uri="{FF2B5EF4-FFF2-40B4-BE49-F238E27FC236}">
                <a16:creationId xmlns="" xmlns:a16="http://schemas.microsoft.com/office/drawing/2014/main" id="{22DB2F80-0550-5749-AAA9-452C6E838F3C}"/>
              </a:ext>
            </a:extLst>
          </p:cNvPr>
          <p:cNvSpPr/>
          <p:nvPr/>
        </p:nvSpPr>
        <p:spPr>
          <a:xfrm>
            <a:off x="11244797" y="2871848"/>
            <a:ext cx="3429000" cy="533400"/>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R="5080" algn="ctr">
              <a:lnSpc>
                <a:spcPct val="101200"/>
              </a:lnSpc>
              <a:spcBef>
                <a:spcPts val="105"/>
              </a:spcBef>
            </a:pPr>
            <a:r>
              <a:rPr lang="ru-RU" sz="1600" spc="15" dirty="0">
                <a:solidFill>
                  <a:prstClr val="white"/>
                </a:solidFill>
                <a:cs typeface="Calibri"/>
              </a:rPr>
              <a:t>Исключить риски</a:t>
            </a:r>
          </a:p>
        </p:txBody>
      </p:sp>
      <p:sp>
        <p:nvSpPr>
          <p:cNvPr id="53" name="Скругленный прямоугольник 52">
            <a:extLst>
              <a:ext uri="{FF2B5EF4-FFF2-40B4-BE49-F238E27FC236}">
                <a16:creationId xmlns="" xmlns:a16="http://schemas.microsoft.com/office/drawing/2014/main" id="{44F505A3-B8CC-4548-B145-2EAB8FA2CA8A}"/>
              </a:ext>
            </a:extLst>
          </p:cNvPr>
          <p:cNvSpPr/>
          <p:nvPr/>
        </p:nvSpPr>
        <p:spPr>
          <a:xfrm>
            <a:off x="14413987" y="197899"/>
            <a:ext cx="5395141" cy="2907454"/>
          </a:xfrm>
          <a:prstGeom prst="roundRect">
            <a:avLst/>
          </a:prstGeom>
          <a:solidFill>
            <a:srgbClr val="C7F464"/>
          </a:solidFill>
          <a:ln>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R="5080" algn="ctr">
              <a:lnSpc>
                <a:spcPct val="101200"/>
              </a:lnSpc>
              <a:spcBef>
                <a:spcPts val="105"/>
              </a:spcBef>
            </a:pPr>
            <a:r>
              <a:rPr lang="ru-RU" sz="1400" b="1" spc="15" dirty="0">
                <a:solidFill>
                  <a:schemeClr val="tx1"/>
                </a:solidFill>
                <a:cs typeface="Calibri"/>
              </a:rPr>
              <a:t>Клиентский опыт</a:t>
            </a:r>
          </a:p>
          <a:p>
            <a:pPr marL="285750" indent="-285750">
              <a:buFont typeface="Arial" panose="020B0604020202020204" pitchFamily="34" charset="0"/>
              <a:buChar char="•"/>
            </a:pPr>
            <a:r>
              <a:rPr lang="ru-RU" sz="1400" dirty="0">
                <a:solidFill>
                  <a:schemeClr val="tx1"/>
                </a:solidFill>
              </a:rPr>
              <a:t>Документы по агентскому договору предоставляются в уполномоченный банк как часть исполнения обязательств по внешнеторговому контракту. В самом контракте должна быть отсылка к агентскому договору, чтобы банк четко понимал куда и зачем идут деньги. </a:t>
            </a:r>
            <a:r>
              <a:rPr lang="ru-RU" sz="1400" b="1" dirty="0">
                <a:solidFill>
                  <a:schemeClr val="tx1"/>
                </a:solidFill>
              </a:rPr>
              <a:t>Это поможет снизить риски</a:t>
            </a:r>
            <a:r>
              <a:rPr lang="ru-RU" sz="1400" dirty="0">
                <a:solidFill>
                  <a:schemeClr val="tx1"/>
                </a:solidFill>
              </a:rPr>
              <a:t>.</a:t>
            </a:r>
          </a:p>
          <a:p>
            <a:pPr marL="285750" indent="-285750">
              <a:buFont typeface="Arial" panose="020B0604020202020204" pitchFamily="34" charset="0"/>
              <a:buChar char="•"/>
            </a:pPr>
            <a:r>
              <a:rPr lang="ru-RU" sz="1400" dirty="0">
                <a:solidFill>
                  <a:schemeClr val="tx1"/>
                </a:solidFill>
              </a:rPr>
              <a:t>Важно, чтобы со </a:t>
            </a:r>
            <a:r>
              <a:rPr lang="ru-RU" sz="1400" dirty="0" smtClean="0">
                <a:solidFill>
                  <a:schemeClr val="tx1"/>
                </a:solidFill>
              </a:rPr>
              <a:t>страной </a:t>
            </a:r>
            <a:r>
              <a:rPr lang="ru-RU" sz="1400" dirty="0">
                <a:solidFill>
                  <a:schemeClr val="tx1"/>
                </a:solidFill>
              </a:rPr>
              <a:t>где находится агент </a:t>
            </a:r>
            <a:r>
              <a:rPr lang="ru-RU" sz="1400" dirty="0" smtClean="0">
                <a:solidFill>
                  <a:schemeClr val="tx1"/>
                </a:solidFill>
              </a:rPr>
              <a:t>было </a:t>
            </a:r>
            <a:r>
              <a:rPr lang="ru-RU" sz="1400" dirty="0">
                <a:solidFill>
                  <a:schemeClr val="tx1"/>
                </a:solidFill>
              </a:rPr>
              <a:t>заключено </a:t>
            </a:r>
            <a:r>
              <a:rPr lang="ru-RU" sz="1400" b="1" dirty="0">
                <a:solidFill>
                  <a:schemeClr val="tx1"/>
                </a:solidFill>
              </a:rPr>
              <a:t>соглашение об избежание двойного налогообложения</a:t>
            </a:r>
            <a:r>
              <a:rPr lang="ru-RU" sz="1400" dirty="0">
                <a:solidFill>
                  <a:schemeClr val="tx1"/>
                </a:solidFill>
              </a:rPr>
              <a:t>. Такие соглашения у Правительства РФ есть, например, с Правительствами </a:t>
            </a:r>
            <a:r>
              <a:rPr lang="ru-RU" sz="1400" b="1" dirty="0">
                <a:solidFill>
                  <a:schemeClr val="tx1"/>
                </a:solidFill>
              </a:rPr>
              <a:t>Китая, Казахстана, Индии</a:t>
            </a:r>
            <a:r>
              <a:rPr lang="ru-RU" sz="1400" dirty="0">
                <a:solidFill>
                  <a:schemeClr val="tx1"/>
                </a:solidFill>
              </a:rPr>
              <a:t>.</a:t>
            </a:r>
          </a:p>
        </p:txBody>
      </p:sp>
      <p:sp>
        <p:nvSpPr>
          <p:cNvPr id="54" name="Скругленный прямоугольник 53">
            <a:extLst>
              <a:ext uri="{FF2B5EF4-FFF2-40B4-BE49-F238E27FC236}">
                <a16:creationId xmlns="" xmlns:a16="http://schemas.microsoft.com/office/drawing/2014/main" id="{F2EBB237-4A8C-2742-8507-CB3DD7216E8B}"/>
              </a:ext>
            </a:extLst>
          </p:cNvPr>
          <p:cNvSpPr/>
          <p:nvPr/>
        </p:nvSpPr>
        <p:spPr>
          <a:xfrm>
            <a:off x="14972861" y="9570148"/>
            <a:ext cx="4277392" cy="1831149"/>
          </a:xfrm>
          <a:prstGeom prst="roundRect">
            <a:avLst/>
          </a:prstGeom>
          <a:solidFill>
            <a:srgbClr val="7030A0"/>
          </a:solidFill>
          <a:ln w="25400" cap="flat" cmpd="sng" algn="ctr">
            <a:solidFill>
              <a:srgbClr val="002060"/>
            </a:solidFill>
            <a:prstDash val="solid"/>
          </a:ln>
          <a:effectLst/>
        </p:spPr>
        <p:txBody>
          <a:bodyPr rot="0" spcFirstLastPara="0" vert="horz" wrap="square" lIns="0" tIns="75390" rIns="0" bIns="7539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5080" lvl="0" algn="ctr">
              <a:lnSpc>
                <a:spcPct val="101200"/>
              </a:lnSpc>
              <a:spcBef>
                <a:spcPts val="105"/>
              </a:spcBef>
              <a:buClr>
                <a:srgbClr val="000000"/>
              </a:buClr>
              <a:defRPr/>
            </a:pPr>
            <a:r>
              <a:rPr lang="ru-RU" sz="1400" b="1" spc="15" dirty="0">
                <a:solidFill>
                  <a:srgbClr val="F79646">
                    <a:lumMod val="75000"/>
                  </a:srgbClr>
                </a:solidFill>
                <a:latin typeface="Arial"/>
                <a:cs typeface="Calibri"/>
                <a:sym typeface="Arial"/>
              </a:rPr>
              <a:t>ТОЛЬКО В КОНСУЛЬТАНТПЛЮС!</a:t>
            </a:r>
          </a:p>
          <a:p>
            <a:pPr marR="5080" lvl="0" algn="ctr">
              <a:lnSpc>
                <a:spcPct val="101200"/>
              </a:lnSpc>
              <a:spcBef>
                <a:spcPts val="105"/>
              </a:spcBef>
              <a:buClr>
                <a:srgbClr val="000000"/>
              </a:buClr>
              <a:defRPr/>
            </a:pPr>
            <a:r>
              <a:rPr lang="ru-RU" sz="1200" b="1" spc="15" dirty="0">
                <a:solidFill>
                  <a:schemeClr val="bg1"/>
                </a:solidFill>
                <a:latin typeface="Arial"/>
                <a:cs typeface="Calibri"/>
                <a:sym typeface="Arial"/>
              </a:rPr>
              <a:t>Конструктор договоров - </a:t>
            </a:r>
            <a:r>
              <a:rPr lang="ru-RU" sz="1200" spc="15" dirty="0">
                <a:solidFill>
                  <a:schemeClr val="bg1"/>
                </a:solidFill>
                <a:latin typeface="Arial"/>
                <a:cs typeface="Calibri"/>
                <a:sym typeface="Arial"/>
              </a:rPr>
              <a:t>уникальный инструмент для составления или экспертизы договоров.</a:t>
            </a:r>
          </a:p>
          <a:p>
            <a:pPr marR="5080" lvl="0" algn="ctr">
              <a:lnSpc>
                <a:spcPct val="101200"/>
              </a:lnSpc>
              <a:spcBef>
                <a:spcPts val="105"/>
              </a:spcBef>
              <a:buClr>
                <a:srgbClr val="000000"/>
              </a:buClr>
              <a:defRPr/>
            </a:pPr>
            <a:r>
              <a:rPr lang="ru-RU" sz="1200" spc="15" dirty="0">
                <a:solidFill>
                  <a:schemeClr val="bg1"/>
                </a:solidFill>
                <a:latin typeface="Arial"/>
                <a:cs typeface="Calibri"/>
                <a:sym typeface="Arial"/>
              </a:rPr>
              <a:t>Позволяет создать юридически грамотный проект договора. В ходе составления договора появляются предупреждения о рисках, автоматически исключаются противоречащие друг другу условия договора. Позволяет провести экспертизу условий договора, предложенного клиентом.</a:t>
            </a:r>
          </a:p>
        </p:txBody>
      </p:sp>
      <p:sp>
        <p:nvSpPr>
          <p:cNvPr id="20" name="Стрелка вправо 19"/>
          <p:cNvSpPr/>
          <p:nvPr/>
        </p:nvSpPr>
        <p:spPr>
          <a:xfrm rot="5400000">
            <a:off x="3392997" y="5723434"/>
            <a:ext cx="839666" cy="699215"/>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r>
              <a:rPr lang="ru-RU" sz="2800" b="1" kern="0" dirty="0">
                <a:solidFill>
                  <a:prstClr val="black"/>
                </a:solidFill>
                <a:latin typeface="Open Sans Light"/>
              </a:rPr>
              <a:t>1</a:t>
            </a:r>
          </a:p>
        </p:txBody>
      </p:sp>
      <p:sp>
        <p:nvSpPr>
          <p:cNvPr id="23" name="Прямоугольник 22"/>
          <p:cNvSpPr/>
          <p:nvPr/>
        </p:nvSpPr>
        <p:spPr>
          <a:xfrm>
            <a:off x="1011342" y="8241269"/>
            <a:ext cx="2285505" cy="231030"/>
          </a:xfrm>
          <a:prstGeom prst="rect">
            <a:avLst/>
          </a:prstGeom>
          <a:noFill/>
          <a:ln w="22225">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4" name="Стрелка вправо 23"/>
          <p:cNvSpPr/>
          <p:nvPr/>
        </p:nvSpPr>
        <p:spPr>
          <a:xfrm rot="21302711">
            <a:off x="2943218" y="8335271"/>
            <a:ext cx="1774180" cy="726656"/>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endParaRPr lang="ru-RU" sz="2800" b="1" kern="0" dirty="0">
              <a:solidFill>
                <a:prstClr val="black"/>
              </a:solidFill>
              <a:latin typeface="Open Sans Light"/>
            </a:endParaRPr>
          </a:p>
        </p:txBody>
      </p:sp>
      <p:sp>
        <p:nvSpPr>
          <p:cNvPr id="25" name="TextBox 24"/>
          <p:cNvSpPr txBox="1"/>
          <p:nvPr/>
        </p:nvSpPr>
        <p:spPr>
          <a:xfrm rot="21134647">
            <a:off x="3492315" y="8436988"/>
            <a:ext cx="444944" cy="523220"/>
          </a:xfrm>
          <a:prstGeom prst="rect">
            <a:avLst/>
          </a:prstGeom>
          <a:noFill/>
        </p:spPr>
        <p:txBody>
          <a:bodyPr wrap="square" rtlCol="0">
            <a:spAutoFit/>
          </a:bodyPr>
          <a:lstStyle/>
          <a:p>
            <a:pPr algn="ctr" defTabSz="1087444">
              <a:defRPr/>
            </a:pPr>
            <a:r>
              <a:rPr lang="ru-RU" sz="2800" b="1" kern="0" dirty="0">
                <a:solidFill>
                  <a:prstClr val="black"/>
                </a:solidFill>
                <a:latin typeface="Open Sans Light"/>
              </a:rPr>
              <a:t>2</a:t>
            </a:r>
          </a:p>
        </p:txBody>
      </p:sp>
      <p:sp>
        <p:nvSpPr>
          <p:cNvPr id="26" name="Стрелка вправо 25"/>
          <p:cNvSpPr/>
          <p:nvPr/>
        </p:nvSpPr>
        <p:spPr>
          <a:xfrm rot="16200000">
            <a:off x="11155598" y="6451804"/>
            <a:ext cx="2241091" cy="736650"/>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endParaRPr lang="ru-RU" sz="2800" b="1" kern="0" dirty="0">
              <a:solidFill>
                <a:prstClr val="black"/>
              </a:solidFill>
              <a:latin typeface="Open Sans Light"/>
            </a:endParaRPr>
          </a:p>
        </p:txBody>
      </p:sp>
      <p:sp>
        <p:nvSpPr>
          <p:cNvPr id="27" name="TextBox 26"/>
          <p:cNvSpPr txBox="1"/>
          <p:nvPr/>
        </p:nvSpPr>
        <p:spPr>
          <a:xfrm>
            <a:off x="12063843" y="6592542"/>
            <a:ext cx="444944" cy="523220"/>
          </a:xfrm>
          <a:prstGeom prst="rect">
            <a:avLst/>
          </a:prstGeom>
          <a:noFill/>
        </p:spPr>
        <p:txBody>
          <a:bodyPr wrap="square" rtlCol="0">
            <a:spAutoFit/>
          </a:bodyPr>
          <a:lstStyle/>
          <a:p>
            <a:pPr algn="ctr" defTabSz="1087444">
              <a:defRPr/>
            </a:pPr>
            <a:r>
              <a:rPr lang="ru-RU" sz="2800" b="1" kern="0" dirty="0">
                <a:solidFill>
                  <a:prstClr val="black"/>
                </a:solidFill>
                <a:latin typeface="Open Sans Light"/>
              </a:rPr>
              <a:t>3</a:t>
            </a:r>
          </a:p>
        </p:txBody>
      </p:sp>
    </p:spTree>
    <p:extLst>
      <p:ext uri="{BB962C8B-B14F-4D97-AF65-F5344CB8AC3E}">
        <p14:creationId xmlns:p14="http://schemas.microsoft.com/office/powerpoint/2010/main" val="197456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alphaModFix/>
          </a:blip>
          <a:stretch>
            <a:fillRect/>
          </a:stretch>
        </p:blipFill>
        <p:spPr>
          <a:xfrm>
            <a:off x="1058225" y="6920516"/>
            <a:ext cx="6022025" cy="1858359"/>
          </a:xfrm>
          <a:prstGeom prst="rect">
            <a:avLst/>
          </a:prstGeom>
          <a:noFill/>
          <a:ln w="9525" cap="flat" cmpd="sng">
            <a:solidFill>
              <a:srgbClr val="7F7F7F"/>
            </a:solidFill>
            <a:prstDash val="solid"/>
            <a:round/>
            <a:headEnd type="none" w="sm" len="sm"/>
            <a:tailEnd type="none" w="sm" len="sm"/>
          </a:ln>
        </p:spPr>
      </p:pic>
      <p:pic>
        <p:nvPicPr>
          <p:cNvPr id="4" name="Рисунок 3"/>
          <p:cNvPicPr>
            <a:picLocks noChangeAspect="1"/>
          </p:cNvPicPr>
          <p:nvPr/>
        </p:nvPicPr>
        <p:blipFill>
          <a:blip r:embed="rId3">
            <a:alphaModFix/>
          </a:blip>
          <a:stretch>
            <a:fillRect/>
          </a:stretch>
        </p:blipFill>
        <p:spPr>
          <a:xfrm>
            <a:off x="12627085" y="1577201"/>
            <a:ext cx="7244052" cy="4239571"/>
          </a:xfrm>
          <a:prstGeom prst="rect">
            <a:avLst/>
          </a:prstGeom>
          <a:noFill/>
          <a:ln w="9525" cap="flat" cmpd="sng">
            <a:solidFill>
              <a:srgbClr val="7F7F7F"/>
            </a:solidFill>
            <a:prstDash val="solid"/>
            <a:round/>
            <a:headEnd type="none" w="sm" len="sm"/>
            <a:tailEnd type="none" w="sm" len="sm"/>
          </a:ln>
        </p:spPr>
      </p:pic>
      <p:sp>
        <p:nvSpPr>
          <p:cNvPr id="15" name="Скругленный прямоугольник 14"/>
          <p:cNvSpPr/>
          <p:nvPr/>
        </p:nvSpPr>
        <p:spPr>
          <a:xfrm>
            <a:off x="755650" y="625474"/>
            <a:ext cx="6096000" cy="1517107"/>
          </a:xfrm>
          <a:prstGeom prst="roundRect">
            <a:avLst/>
          </a:prstGeom>
          <a:solidFill>
            <a:srgbClr val="49C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dirty="0">
                <a:solidFill>
                  <a:schemeClr val="tx1"/>
                </a:solidFill>
              </a:rPr>
              <a:t>Шаг. 4.2.</a:t>
            </a:r>
          </a:p>
          <a:p>
            <a:pPr algn="ctr"/>
            <a:r>
              <a:rPr lang="ru-RU" sz="2000" dirty="0">
                <a:solidFill>
                  <a:schemeClr val="tx1"/>
                </a:solidFill>
              </a:rPr>
              <a:t>Проработать альтернативную схему перевозки с привлечением третьих лиц с помощью </a:t>
            </a:r>
            <a:r>
              <a:rPr lang="ru-RU" sz="2000" b="1" u="sng" dirty="0">
                <a:solidFill>
                  <a:schemeClr val="tx1"/>
                </a:solidFill>
              </a:rPr>
              <a:t>Готового решения и Конструктора договоров</a:t>
            </a:r>
            <a:endParaRPr lang="en-US" sz="2000" b="1" u="sng" dirty="0">
              <a:solidFill>
                <a:schemeClr val="tx1"/>
              </a:solidFill>
            </a:endParaRPr>
          </a:p>
        </p:txBody>
      </p:sp>
      <p:sp>
        <p:nvSpPr>
          <p:cNvPr id="31" name="Прямоугольник 30">
            <a:extLst>
              <a:ext uri="{FF2B5EF4-FFF2-40B4-BE49-F238E27FC236}">
                <a16:creationId xmlns="" xmlns:a16="http://schemas.microsoft.com/office/drawing/2014/main" id="{EE684DDC-F7E4-1F4C-A23D-8C2C648CB52F}"/>
              </a:ext>
            </a:extLst>
          </p:cNvPr>
          <p:cNvSpPr/>
          <p:nvPr/>
        </p:nvSpPr>
        <p:spPr>
          <a:xfrm>
            <a:off x="908050" y="2255206"/>
            <a:ext cx="3429000" cy="533400"/>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R="5080" algn="ctr">
              <a:lnSpc>
                <a:spcPct val="101200"/>
              </a:lnSpc>
              <a:spcBef>
                <a:spcPts val="105"/>
              </a:spcBef>
            </a:pPr>
            <a:r>
              <a:rPr lang="ru-RU" sz="1600" spc="15" dirty="0">
                <a:solidFill>
                  <a:prstClr val="white"/>
                </a:solidFill>
                <a:cs typeface="Calibri"/>
              </a:rPr>
              <a:t>Определяем форму договора</a:t>
            </a:r>
          </a:p>
        </p:txBody>
      </p:sp>
      <p:sp>
        <p:nvSpPr>
          <p:cNvPr id="3" name="Rectangle 2">
            <a:extLst>
              <a:ext uri="{FF2B5EF4-FFF2-40B4-BE49-F238E27FC236}">
                <a16:creationId xmlns="" xmlns:a16="http://schemas.microsoft.com/office/drawing/2014/main" id="{A70C6EE7-349B-0C41-946A-C7CA68353645}"/>
              </a:ext>
            </a:extLst>
          </p:cNvPr>
          <p:cNvSpPr>
            <a:spLocks noChangeArrowheads="1"/>
          </p:cNvSpPr>
          <p:nvPr/>
        </p:nvSpPr>
        <p:spPr bwMode="auto">
          <a:xfrm>
            <a:off x="0" y="0"/>
            <a:ext cx="201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 name="Рисунок 19">
            <a:extLst>
              <a:ext uri="{FF2B5EF4-FFF2-40B4-BE49-F238E27FC236}">
                <a16:creationId xmlns="" xmlns:a16="http://schemas.microsoft.com/office/drawing/2014/main" id="{93D148C0-2940-FA4B-8006-5EC5E084268D}"/>
              </a:ext>
            </a:extLst>
          </p:cNvPr>
          <p:cNvPicPr/>
          <p:nvPr/>
        </p:nvPicPr>
        <p:blipFill rotWithShape="1">
          <a:blip r:embed="rId4">
            <a:alphaModFix/>
            <a:extLst>
              <a:ext uri="{28A0092B-C50C-407E-A947-70E740481C1C}">
                <a14:useLocalDpi xmlns:a14="http://schemas.microsoft.com/office/drawing/2010/main" val="0"/>
              </a:ext>
            </a:extLst>
          </a:blip>
          <a:srcRect b="4420"/>
          <a:stretch/>
        </p:blipFill>
        <p:spPr bwMode="auto">
          <a:xfrm>
            <a:off x="918633" y="2901230"/>
            <a:ext cx="9639839" cy="3297480"/>
          </a:xfrm>
          <a:prstGeom prst="rect">
            <a:avLst/>
          </a:prstGeom>
          <a:noFill/>
          <a:ln w="9525" cap="flat" cmpd="sng">
            <a:solidFill>
              <a:srgbClr val="7F7F7F"/>
            </a:solidFill>
            <a:prstDash val="solid"/>
            <a:round/>
            <a:headEnd type="none" w="sm" len="sm"/>
            <a:tailEnd type="none" w="sm" len="sm"/>
          </a:ln>
        </p:spPr>
      </p:pic>
      <p:pic>
        <p:nvPicPr>
          <p:cNvPr id="21" name="Рисунок 20">
            <a:extLst>
              <a:ext uri="{FF2B5EF4-FFF2-40B4-BE49-F238E27FC236}">
                <a16:creationId xmlns="" xmlns:a16="http://schemas.microsoft.com/office/drawing/2014/main" id="{0D20753F-D4EA-0944-A632-4127E8FB5B66}"/>
              </a:ext>
            </a:extLst>
          </p:cNvPr>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2193032" y="8391824"/>
            <a:ext cx="8153400" cy="2653792"/>
          </a:xfrm>
          <a:prstGeom prst="rect">
            <a:avLst/>
          </a:prstGeom>
          <a:noFill/>
          <a:ln w="9525" cap="flat" cmpd="sng">
            <a:solidFill>
              <a:srgbClr val="7F7F7F"/>
            </a:solidFill>
            <a:prstDash val="solid"/>
            <a:round/>
            <a:headEnd type="none" w="sm" len="sm"/>
            <a:tailEnd type="none" w="sm" len="sm"/>
          </a:ln>
        </p:spPr>
      </p:pic>
      <p:pic>
        <p:nvPicPr>
          <p:cNvPr id="24" name="Рисунок 23">
            <a:extLst>
              <a:ext uri="{FF2B5EF4-FFF2-40B4-BE49-F238E27FC236}">
                <a16:creationId xmlns="" xmlns:a16="http://schemas.microsoft.com/office/drawing/2014/main" id="{23BC3A39-241B-454F-A6C2-8081AAA31E3A}"/>
              </a:ext>
            </a:extLst>
          </p:cNvPr>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13203876" y="5141445"/>
            <a:ext cx="5575239" cy="3124927"/>
          </a:xfrm>
          <a:prstGeom prst="rect">
            <a:avLst/>
          </a:prstGeom>
          <a:noFill/>
          <a:ln w="9525" cap="flat" cmpd="sng">
            <a:solidFill>
              <a:srgbClr val="7F7F7F"/>
            </a:solidFill>
            <a:prstDash val="solid"/>
            <a:round/>
            <a:headEnd type="none" w="sm" len="sm"/>
            <a:tailEnd type="none" w="sm" len="sm"/>
          </a:ln>
        </p:spPr>
      </p:pic>
      <p:grpSp>
        <p:nvGrpSpPr>
          <p:cNvPr id="25" name="Группа 24">
            <a:extLst>
              <a:ext uri="{FF2B5EF4-FFF2-40B4-BE49-F238E27FC236}">
                <a16:creationId xmlns="" xmlns:a16="http://schemas.microsoft.com/office/drawing/2014/main" id="{336CF61E-63F2-2641-9077-78FB50C1B4E8}"/>
              </a:ext>
            </a:extLst>
          </p:cNvPr>
          <p:cNvGrpSpPr/>
          <p:nvPr/>
        </p:nvGrpSpPr>
        <p:grpSpPr>
          <a:xfrm>
            <a:off x="15804794" y="8208573"/>
            <a:ext cx="2553056" cy="1590897"/>
            <a:chOff x="984250" y="4680628"/>
            <a:chExt cx="2553056" cy="1590897"/>
          </a:xfrm>
        </p:grpSpPr>
        <p:pic>
          <p:nvPicPr>
            <p:cNvPr id="26" name="Рисунок 25">
              <a:extLst>
                <a:ext uri="{FF2B5EF4-FFF2-40B4-BE49-F238E27FC236}">
                  <a16:creationId xmlns="" xmlns:a16="http://schemas.microsoft.com/office/drawing/2014/main" id="{1E1FE448-323A-1C4A-AC09-DAC0A50FED66}"/>
                </a:ext>
              </a:extLst>
            </p:cNvPr>
            <p:cNvPicPr>
              <a:picLocks noChangeAspect="1"/>
            </p:cNvPicPr>
            <p:nvPr/>
          </p:nvPicPr>
          <p:blipFill>
            <a:blip r:embed="rId7">
              <a:alphaModFix/>
            </a:blip>
            <a:stretch>
              <a:fillRect/>
            </a:stretch>
          </p:blipFill>
          <p:spPr>
            <a:xfrm>
              <a:off x="984250" y="4680628"/>
              <a:ext cx="2553056" cy="1590897"/>
            </a:xfrm>
            <a:prstGeom prst="rect">
              <a:avLst/>
            </a:prstGeom>
            <a:noFill/>
            <a:ln w="9525" cap="flat" cmpd="sng">
              <a:solidFill>
                <a:srgbClr val="7F7F7F"/>
              </a:solidFill>
              <a:prstDash val="solid"/>
              <a:round/>
              <a:headEnd type="none" w="sm" len="sm"/>
              <a:tailEnd type="none" w="sm" len="sm"/>
            </a:ln>
          </p:spPr>
        </p:pic>
        <p:sp>
          <p:nvSpPr>
            <p:cNvPr id="27" name="Скругленный прямоугольник 26">
              <a:extLst>
                <a:ext uri="{FF2B5EF4-FFF2-40B4-BE49-F238E27FC236}">
                  <a16:creationId xmlns="" xmlns:a16="http://schemas.microsoft.com/office/drawing/2014/main" id="{70FFA049-E609-CC4B-AB81-07E876840AEF}"/>
                </a:ext>
              </a:extLst>
            </p:cNvPr>
            <p:cNvSpPr/>
            <p:nvPr/>
          </p:nvSpPr>
          <p:spPr>
            <a:xfrm>
              <a:off x="1060450" y="4968875"/>
              <a:ext cx="1981200" cy="304800"/>
            </a:xfrm>
            <a:prstGeom prst="roundRect">
              <a:avLst/>
            </a:prstGeom>
            <a:noFill/>
            <a:ln w="38100">
              <a:solidFill>
                <a:srgbClr val="4EC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Прямоугольная выноска 28">
            <a:extLst>
              <a:ext uri="{FF2B5EF4-FFF2-40B4-BE49-F238E27FC236}">
                <a16:creationId xmlns="" xmlns:a16="http://schemas.microsoft.com/office/drawing/2014/main" id="{0E3B6F6E-2A77-5F46-B63B-E5A8A2FEC08B}"/>
              </a:ext>
            </a:extLst>
          </p:cNvPr>
          <p:cNvSpPr/>
          <p:nvPr/>
        </p:nvSpPr>
        <p:spPr>
          <a:xfrm>
            <a:off x="14697641" y="9226913"/>
            <a:ext cx="1500300" cy="402370"/>
          </a:xfrm>
          <a:prstGeom prst="wedgeRectCallout">
            <a:avLst>
              <a:gd name="adj1" fmla="val 66106"/>
              <a:gd name="adj2" fmla="val -118406"/>
            </a:avLst>
          </a:prstGeom>
          <a:solidFill>
            <a:srgbClr val="49CFD0"/>
          </a:solidFill>
          <a:ln w="25400" cap="flat" cmpd="sng" algn="ctr">
            <a:solidFill>
              <a:srgbClr val="49CFD0"/>
            </a:solidFill>
            <a:prstDash val="solid"/>
          </a:ln>
          <a:effectLst/>
        </p:spPr>
        <p:txBody>
          <a:bodyPr rtlCol="0" anchor="ctr"/>
          <a:lstStyle/>
          <a:p>
            <a:pPr algn="ctr">
              <a:defRPr/>
            </a:pPr>
            <a:r>
              <a:rPr lang="ru-RU" sz="1400" b="1" kern="0" dirty="0">
                <a:solidFill>
                  <a:prstClr val="black"/>
                </a:solidFill>
              </a:rPr>
              <a:t>На Стартовой Странице</a:t>
            </a:r>
          </a:p>
        </p:txBody>
      </p:sp>
      <p:sp>
        <p:nvSpPr>
          <p:cNvPr id="36" name="Скругленный прямоугольник 35">
            <a:extLst>
              <a:ext uri="{FF2B5EF4-FFF2-40B4-BE49-F238E27FC236}">
                <a16:creationId xmlns="" xmlns:a16="http://schemas.microsoft.com/office/drawing/2014/main" id="{4CCC8C33-C1BC-B240-A06F-F85A97C908B6}"/>
              </a:ext>
            </a:extLst>
          </p:cNvPr>
          <p:cNvSpPr/>
          <p:nvPr/>
        </p:nvSpPr>
        <p:spPr>
          <a:xfrm>
            <a:off x="7136363" y="623928"/>
            <a:ext cx="4873873" cy="1906547"/>
          </a:xfrm>
          <a:prstGeom prst="roundRect">
            <a:avLst/>
          </a:prstGeom>
          <a:solidFill>
            <a:srgbClr val="C7F464"/>
          </a:solidFill>
          <a:ln>
            <a:solidFill>
              <a:srgbClr val="2B73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R="5080" algn="ctr">
              <a:lnSpc>
                <a:spcPct val="101200"/>
              </a:lnSpc>
              <a:spcBef>
                <a:spcPts val="105"/>
              </a:spcBef>
            </a:pPr>
            <a:r>
              <a:rPr lang="ru-RU" sz="1400" b="1" spc="15" dirty="0">
                <a:solidFill>
                  <a:schemeClr val="tx1"/>
                </a:solidFill>
                <a:cs typeface="Calibri"/>
              </a:rPr>
              <a:t>Клиентский опыт</a:t>
            </a:r>
          </a:p>
          <a:p>
            <a:r>
              <a:rPr lang="ru-RU" sz="1400" dirty="0">
                <a:solidFill>
                  <a:schemeClr val="tx1"/>
                </a:solidFill>
              </a:rPr>
              <a:t>Для организации перевозки груза нужно заключить договор с перевозчиком-посредником из третьей страны. В законе не поименован такой вид договора, как оказание транспортных услуг. Так называют на практике разные договоры, в том числе перевозки, транспортной экспедиции, аренды ТС с экипажем, фрахтования, организации перевозок, возмездного оказания услуг. </a:t>
            </a:r>
          </a:p>
        </p:txBody>
      </p:sp>
      <p:sp>
        <p:nvSpPr>
          <p:cNvPr id="19" name="Стрелка вправо 18"/>
          <p:cNvSpPr/>
          <p:nvPr/>
        </p:nvSpPr>
        <p:spPr>
          <a:xfrm rot="5400000">
            <a:off x="3331009" y="6239082"/>
            <a:ext cx="1027570" cy="699215"/>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r>
              <a:rPr lang="ru-RU" sz="2800" b="1" kern="0" dirty="0">
                <a:solidFill>
                  <a:prstClr val="black"/>
                </a:solidFill>
                <a:latin typeface="Open Sans Light"/>
              </a:rPr>
              <a:t>1</a:t>
            </a:r>
          </a:p>
        </p:txBody>
      </p:sp>
      <p:sp>
        <p:nvSpPr>
          <p:cNvPr id="30" name="Прямоугольник 29">
            <a:extLst>
              <a:ext uri="{FF2B5EF4-FFF2-40B4-BE49-F238E27FC236}">
                <a16:creationId xmlns="" xmlns:a16="http://schemas.microsoft.com/office/drawing/2014/main" id="{26116CC5-06FC-3B4F-B317-7F2DF07DFAEF}"/>
              </a:ext>
            </a:extLst>
          </p:cNvPr>
          <p:cNvSpPr/>
          <p:nvPr/>
        </p:nvSpPr>
        <p:spPr>
          <a:xfrm>
            <a:off x="4737035" y="6393463"/>
            <a:ext cx="5609397" cy="709012"/>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a:lnSpc>
                <a:spcPct val="115000"/>
              </a:lnSpc>
              <a:spcAft>
                <a:spcPts val="1000"/>
              </a:spcAft>
            </a:pPr>
            <a:r>
              <a:rPr lang="ru-RU"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Оптимально с точки зрения оптимальной налоговой нагрузки выбрать форму договора транспортной экспедиции</a:t>
            </a:r>
          </a:p>
        </p:txBody>
      </p:sp>
      <p:sp>
        <p:nvSpPr>
          <p:cNvPr id="28" name="Стрелка вправо 27"/>
          <p:cNvSpPr/>
          <p:nvPr/>
        </p:nvSpPr>
        <p:spPr>
          <a:xfrm rot="21302711">
            <a:off x="10214947" y="9220040"/>
            <a:ext cx="1387382" cy="726656"/>
          </a:xfrm>
          <a:prstGeom prst="rightArrow">
            <a:avLst/>
          </a:prstGeom>
          <a:solidFill>
            <a:srgbClr val="49CFD0"/>
          </a:solidFill>
          <a:ln w="38100" cap="flat" cmpd="sng" algn="ctr">
            <a:solidFill>
              <a:srgbClr val="FF0000"/>
            </a:solidFill>
            <a:prstDash val="solid"/>
          </a:ln>
          <a:effectLst/>
        </p:spPr>
        <p:txBody>
          <a:bodyPr vert="vert270" rtlCol="0" anchor="ctr"/>
          <a:lstStyle/>
          <a:p>
            <a:pPr algn="ctr" defTabSz="1087444"/>
            <a:endParaRPr lang="ru-RU" sz="2800" b="1" kern="0" dirty="0">
              <a:solidFill>
                <a:prstClr val="black"/>
              </a:solidFill>
              <a:latin typeface="Open Sans Light"/>
            </a:endParaRPr>
          </a:p>
        </p:txBody>
      </p:sp>
      <p:sp>
        <p:nvSpPr>
          <p:cNvPr id="32" name="TextBox 31"/>
          <p:cNvSpPr txBox="1"/>
          <p:nvPr/>
        </p:nvSpPr>
        <p:spPr>
          <a:xfrm rot="21134647">
            <a:off x="10591742" y="9321758"/>
            <a:ext cx="444944" cy="523220"/>
          </a:xfrm>
          <a:prstGeom prst="rect">
            <a:avLst/>
          </a:prstGeom>
          <a:noFill/>
        </p:spPr>
        <p:txBody>
          <a:bodyPr wrap="square" rtlCol="0">
            <a:spAutoFit/>
          </a:bodyPr>
          <a:lstStyle/>
          <a:p>
            <a:pPr algn="ctr" defTabSz="1087444">
              <a:defRPr/>
            </a:pPr>
            <a:r>
              <a:rPr lang="ru-RU" sz="2800" b="1" kern="0" dirty="0">
                <a:solidFill>
                  <a:prstClr val="black"/>
                </a:solidFill>
                <a:latin typeface="Open Sans Light"/>
              </a:rPr>
              <a:t>2</a:t>
            </a:r>
          </a:p>
        </p:txBody>
      </p:sp>
      <p:sp>
        <p:nvSpPr>
          <p:cNvPr id="23" name="Прямоугольник 22">
            <a:extLst>
              <a:ext uri="{FF2B5EF4-FFF2-40B4-BE49-F238E27FC236}">
                <a16:creationId xmlns="" xmlns:a16="http://schemas.microsoft.com/office/drawing/2014/main" id="{A95FFD26-C587-DB48-BA4F-EFFBDA326969}"/>
              </a:ext>
            </a:extLst>
          </p:cNvPr>
          <p:cNvSpPr/>
          <p:nvPr/>
        </p:nvSpPr>
        <p:spPr>
          <a:xfrm>
            <a:off x="11902124" y="9034173"/>
            <a:ext cx="2552175" cy="878141"/>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R="5080" algn="ctr">
              <a:lnSpc>
                <a:spcPct val="101200"/>
              </a:lnSpc>
              <a:spcBef>
                <a:spcPts val="105"/>
              </a:spcBef>
            </a:pPr>
            <a:r>
              <a:rPr lang="ru-RU" sz="1600" spc="15" dirty="0">
                <a:solidFill>
                  <a:prstClr val="white"/>
                </a:solidFill>
                <a:cs typeface="Calibri"/>
              </a:rPr>
              <a:t>Безопасно и пошагово составляем форму договора</a:t>
            </a:r>
          </a:p>
        </p:txBody>
      </p:sp>
    </p:spTree>
    <p:extLst>
      <p:ext uri="{BB962C8B-B14F-4D97-AF65-F5344CB8AC3E}">
        <p14:creationId xmlns:p14="http://schemas.microsoft.com/office/powerpoint/2010/main" val="131217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7027</TotalTime>
  <Words>1338</Words>
  <Application>Microsoft Office PowerPoint</Application>
  <PresentationFormat>Произвольный</PresentationFormat>
  <Paragraphs>124</Paragraphs>
  <Slides>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Arial</vt:lpstr>
      <vt:lpstr>Calibri</vt:lpstr>
      <vt:lpstr>Calibri Light</vt:lpstr>
      <vt:lpstr>Open Sans Light</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Алгоритм выбора лучшего решения</dc:title>
  <dc:creator>Руденко Максим Дмитриевич</dc:creator>
  <cp:lastModifiedBy>Русских Светлана Федоровна</cp:lastModifiedBy>
  <cp:revision>429</cp:revision>
  <dcterms:created xsi:type="dcterms:W3CDTF">2021-03-11T06:58:42Z</dcterms:created>
  <dcterms:modified xsi:type="dcterms:W3CDTF">2022-03-24T04:56:15Z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2020-10-16T00:00:00Z</vt:filetime>
  </property>
  <property fmtid="{D5CDD505-2E9C-101B-9397-08002B2CF9AE}" pid="3" name="Creator">
    <vt:lpwstr>Microsoft® PowerPoint® 2016</vt:lpwstr>
  </property>
  <property fmtid="{D5CDD505-2E9C-101B-9397-08002B2CF9AE}" pid="4" name="LastSaved">
    <vt:filetime>2021-03-11T00:00:00Z</vt:filetime>
  </property>
</Properties>
</file>