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21" r:id="rId3"/>
    <p:sldId id="310" r:id="rId4"/>
    <p:sldId id="312" r:id="rId5"/>
    <p:sldId id="314" r:id="rId6"/>
    <p:sldId id="316" r:id="rId7"/>
    <p:sldId id="317" r:id="rId8"/>
    <p:sldId id="315" r:id="rId9"/>
    <p:sldId id="319" r:id="rId10"/>
    <p:sldId id="325" r:id="rId11"/>
  </p:sldIdLst>
  <p:sldSz cx="9906000" cy="6858000" type="A4"/>
  <p:notesSz cx="6808788" cy="9939338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8B1613"/>
    <a:srgbClr val="6B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53EDE-EF5D-80A2-E8FC-D20FDADCC64D}">
  <a:tblStyle styleId="{FFF53EDE-EF5D-80A2-E8FC-D20FDADCC64D}" styleName="Средний стиль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dk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7" autoAdjust="0"/>
    <p:restoredTop sz="94660"/>
  </p:normalViewPr>
  <p:slideViewPr>
    <p:cSldViewPr>
      <p:cViewPr varScale="1">
        <p:scale>
          <a:sx n="116" d="100"/>
          <a:sy n="116" d="100"/>
        </p:scale>
        <p:origin x="8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92" cy="4992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014" y="1"/>
            <a:ext cx="2950692" cy="4992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AEB0B-CDDE-437F-BD34-AC75F82712E6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049"/>
            <a:ext cx="2950692" cy="499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014" y="9440049"/>
            <a:ext cx="2950692" cy="499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A682-0284-4026-8306-BF61F646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05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50474" cy="499267"/>
          </a:xfrm>
          <a:prstGeom prst="rect">
            <a:avLst/>
          </a:prstGeom>
        </p:spPr>
        <p:txBody>
          <a:bodyPr vert="horz" lIns="92013" tIns="46007" rIns="92013" bIns="460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223" y="6"/>
            <a:ext cx="2950474" cy="499267"/>
          </a:xfrm>
          <a:prstGeom prst="rect">
            <a:avLst/>
          </a:prstGeom>
        </p:spPr>
        <p:txBody>
          <a:bodyPr vert="horz" lIns="92013" tIns="46007" rIns="92013" bIns="46007" rtlCol="0"/>
          <a:lstStyle>
            <a:lvl1pPr algn="r">
              <a:defRPr sz="1200"/>
            </a:lvl1pPr>
          </a:lstStyle>
          <a:p>
            <a:fld id="{20D05F01-04E7-4BDE-8F21-C4CF91042D2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52988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3" tIns="46007" rIns="92013" bIns="460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3308"/>
            <a:ext cx="5447030" cy="3913614"/>
          </a:xfrm>
          <a:prstGeom prst="rect">
            <a:avLst/>
          </a:prstGeom>
        </p:spPr>
        <p:txBody>
          <a:bodyPr vert="horz" lIns="92013" tIns="46007" rIns="92013" bIns="460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074"/>
            <a:ext cx="2950474" cy="499265"/>
          </a:xfrm>
          <a:prstGeom prst="rect">
            <a:avLst/>
          </a:prstGeom>
        </p:spPr>
        <p:txBody>
          <a:bodyPr vert="horz" lIns="92013" tIns="46007" rIns="92013" bIns="460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223" y="9440074"/>
            <a:ext cx="2950474" cy="499265"/>
          </a:xfrm>
          <a:prstGeom prst="rect">
            <a:avLst/>
          </a:prstGeom>
        </p:spPr>
        <p:txBody>
          <a:bodyPr vert="horz" lIns="92013" tIns="46007" rIns="92013" bIns="46007" rtlCol="0" anchor="b"/>
          <a:lstStyle>
            <a:lvl1pPr algn="r">
              <a:defRPr sz="1200"/>
            </a:lvl1pPr>
          </a:lstStyle>
          <a:p>
            <a:fld id="{14769383-092A-4844-8AAF-FA4F543DD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0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50"/>
            </a:lvl2pPr>
            <a:lvl3pPr marL="742950" indent="0" algn="ctr">
              <a:buNone/>
              <a:defRPr sz="1450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84EB64-A748-4C9C-814C-4D3B826D1B6E}" type="datetime1">
              <a:rPr lang="ru-RU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6AC281-D7D2-4DE8-BF7A-95BA8116381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D569F3-9F0E-4A1E-81E1-668321DE2C4C}" type="datetime1">
              <a:rPr lang="ru-RU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C13B2D-F786-459E-841F-BE1C9F2FE40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088981" y="365125"/>
            <a:ext cx="2135981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81037" y="365125"/>
            <a:ext cx="6284119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2BC0E8-A4FE-48E5-B17D-86263C18B659}" type="datetime1">
              <a:rPr lang="ru-RU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F014F-0ABA-491F-8281-9B565C6EB40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E2877-91DA-42D6-B51D-565D2AC8F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C281-D7D2-4DE8-BF7A-95BA8116381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CE7C2-C7AD-4C69-B0C7-91875383A6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5ACED-8DB7-4C6F-90E5-853A404C857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F4522-F1A4-4257-8C60-D0C7C7C6AD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AEC80-D855-4800-84DD-7285D90860C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0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47AE9-5DDC-4682-8258-7E97A59623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DA985-15DE-418A-B8E9-D965F67A06F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192B0-E341-43C4-89A4-D0D5DB3CD8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D7285-E1B3-4C56-8CC3-69B29AE65EA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6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3AC5F-2674-44E8-9F70-6BCE199E93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1749D-16D6-4174-B444-8D926265C4F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3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75030-7623-45A0-B097-B667A7154F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3C25B-24D8-45D7-8D0F-D9ECE5A4D1A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72797-8370-412A-BAB0-5FE1FFFB4D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C8655-721E-416E-9B50-3A69404ACB6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BF262B-7871-4896-B802-332D63ABDDCE}" type="datetime1">
              <a:rPr lang="ru-RU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417496" y="6597352"/>
            <a:ext cx="432048" cy="260648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05ACED-8DB7-4C6F-90E5-853A404C857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8A308-3D19-4706-8276-D8E754325C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438A8-5BF5-48BB-9F4E-3B1B3B41B9B1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01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513F-98A2-4373-9810-50FA17E0AB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3B2D-F786-459E-841F-BE1C9F2FE40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1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E6765-0620-47EF-91AC-6FA3A5DE2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F014F-0ABA-491F-8281-9B565C6EB40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5878" y="1709739"/>
            <a:ext cx="8543925" cy="2852737"/>
          </a:xfrm>
        </p:spPr>
        <p:txBody>
          <a:bodyPr anchor="b"/>
          <a:lstStyle>
            <a:lvl1pPr>
              <a:defRPr sz="4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A157DF-4391-44E5-B9F8-9E7E62CD4E01}" type="datetime1">
              <a:rPr lang="ru-RU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8AEC80-D855-4800-84DD-7285D90860C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81037" y="1825625"/>
            <a:ext cx="421005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14913" y="1825625"/>
            <a:ext cx="421005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2FD061-A416-4A9C-BFD0-28DD7E83C656}" type="datetime1">
              <a:rPr lang="ru-RU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4DA985-15DE-418A-B8E9-D965F67A06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2328" y="365126"/>
            <a:ext cx="8543925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50" b="1"/>
            </a:lvl2pPr>
            <a:lvl3pPr marL="742950" indent="0">
              <a:buNone/>
              <a:defRPr sz="1450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82328" y="2505074"/>
            <a:ext cx="4190702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50" b="1"/>
            </a:lvl2pPr>
            <a:lvl3pPr marL="742950" indent="0">
              <a:buNone/>
              <a:defRPr sz="1450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14913" y="2505074"/>
            <a:ext cx="4211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B7DB94-5CD1-4C24-98B5-D52205E1F928}" type="datetime1">
              <a:rPr lang="ru-RU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CD7285-E1B3-4C56-8CC3-69B29AE65EA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CECCBF-F1D7-4A8B-8EF9-CB8C36159DFD}" type="datetime1">
              <a:rPr lang="ru-RU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981749D-16D6-4174-B444-8D926265C4F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B6AFDA-58A9-4BF5-8453-A56098CED7CA}" type="datetime1">
              <a:rPr lang="ru-RU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33C25B-24D8-45D7-8D0F-D9ECE5A4D1A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50"/>
            </a:lvl2pPr>
            <a:lvl3pPr marL="742950" indent="0">
              <a:buNone/>
              <a:defRPr sz="1000"/>
            </a:lvl3pPr>
            <a:lvl4pPr marL="1114425" indent="0">
              <a:buNone/>
              <a:defRPr sz="800"/>
            </a:lvl4pPr>
            <a:lvl5pPr marL="1485900" indent="0">
              <a:buNone/>
              <a:defRPr sz="800"/>
            </a:lvl5pPr>
            <a:lvl6pPr marL="1857375" indent="0">
              <a:buNone/>
              <a:defRPr sz="800"/>
            </a:lvl6pPr>
            <a:lvl7pPr marL="2228850" indent="0">
              <a:buNone/>
              <a:defRPr sz="800"/>
            </a:lvl7pPr>
            <a:lvl8pPr marL="2600325" indent="0">
              <a:buNone/>
              <a:defRPr sz="800"/>
            </a:lvl8pPr>
            <a:lvl9pPr marL="2971800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EDC6BE-5346-49D7-9EEC-A4C54AB4D3D1}" type="datetime1">
              <a:rPr lang="ru-RU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4C8655-721E-416E-9B50-3A69404AC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300"/>
            </a:lvl2pPr>
            <a:lvl3pPr marL="742950" indent="0">
              <a:buNone/>
              <a:defRPr sz="1950"/>
            </a:lvl3pPr>
            <a:lvl4pPr marL="1114425" indent="0">
              <a:buNone/>
              <a:defRPr sz="1650"/>
            </a:lvl4pPr>
            <a:lvl5pPr marL="1485900" indent="0">
              <a:buNone/>
              <a:defRPr sz="1650"/>
            </a:lvl5pPr>
            <a:lvl6pPr marL="1857375" indent="0">
              <a:buNone/>
              <a:defRPr sz="1650"/>
            </a:lvl6pPr>
            <a:lvl7pPr marL="2228850" indent="0">
              <a:buNone/>
              <a:defRPr sz="1650"/>
            </a:lvl7pPr>
            <a:lvl8pPr marL="2600325" indent="0">
              <a:buNone/>
              <a:defRPr sz="1650"/>
            </a:lvl8pPr>
            <a:lvl9pPr marL="2971800" indent="0">
              <a:buNone/>
              <a:defRPr sz="165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50"/>
            </a:lvl2pPr>
            <a:lvl3pPr marL="742950" indent="0">
              <a:buNone/>
              <a:defRPr sz="1000"/>
            </a:lvl3pPr>
            <a:lvl4pPr marL="1114425" indent="0">
              <a:buNone/>
              <a:defRPr sz="800"/>
            </a:lvl4pPr>
            <a:lvl5pPr marL="1485900" indent="0">
              <a:buNone/>
              <a:defRPr sz="800"/>
            </a:lvl5pPr>
            <a:lvl6pPr marL="1857375" indent="0">
              <a:buNone/>
              <a:defRPr sz="800"/>
            </a:lvl6pPr>
            <a:lvl7pPr marL="2228850" indent="0">
              <a:buNone/>
              <a:defRPr sz="800"/>
            </a:lvl7pPr>
            <a:lvl8pPr marL="2600325" indent="0">
              <a:buNone/>
              <a:defRPr sz="800"/>
            </a:lvl8pPr>
            <a:lvl9pPr marL="2971800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D9C2DA-846E-4DD1-A7F5-6FED779342CE}" type="datetime1">
              <a:rPr lang="ru-RU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8438A8-5BF5-48BB-9F4E-3B1B3B41B9B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7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7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81037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8F5B66-A641-413B-9BB7-2572F6CD97A5}" type="datetime1">
              <a:rPr lang="ru-RU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2F12CE-BE32-4913-89FA-491808061ECE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742950">
        <a:lnSpc>
          <a:spcPct val="90000"/>
        </a:lnSpc>
        <a:spcBef>
          <a:spcPts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>
        <a:lnSpc>
          <a:spcPct val="90000"/>
        </a:lnSpc>
        <a:spcBef>
          <a:spcPts val="813"/>
        </a:spcBef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95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>
        <a:lnSpc>
          <a:spcPct val="90000"/>
        </a:lnSpc>
        <a:spcBef>
          <a:spcPts val="406"/>
        </a:spcBef>
        <a:buFont typeface="Arial"/>
        <a:buChar char="•"/>
        <a:defRPr sz="14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>
        <a:defRPr sz="14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1EB1D8-386A-42AE-9C8F-1F6A054EB5A6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15.12.2022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kern="120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2F12CE-BE32-4913-89FA-491808061ECE}" type="slidenum">
              <a:rPr lang="ru-RU" altLang="ru-RU" kern="120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kern="120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9988"/>
            <a:ext cx="9906000" cy="16470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3360"/>
              </a:lnSpc>
              <a:defRPr/>
            </a:pPr>
            <a:r>
              <a:rPr lang="ru-RU" sz="3200" b="1" spc="100" dirty="0">
                <a:solidFill>
                  <a:srgbClr val="A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Times New Roman"/>
              </a:rPr>
              <a:t>Об антикризисных решениях </a:t>
            </a:r>
          </a:p>
          <a:p>
            <a:pPr algn="ctr">
              <a:lnSpc>
                <a:spcPts val="3360"/>
              </a:lnSpc>
              <a:defRPr/>
            </a:pPr>
            <a:r>
              <a:rPr lang="ru-RU" sz="3200" b="1" spc="100" dirty="0">
                <a:solidFill>
                  <a:srgbClr val="A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Times New Roman"/>
              </a:rPr>
              <a:t>в сфере законодательства</a:t>
            </a:r>
          </a:p>
          <a:p>
            <a:pPr algn="ctr">
              <a:lnSpc>
                <a:spcPts val="3360"/>
              </a:lnSpc>
              <a:defRPr/>
            </a:pPr>
            <a:r>
              <a:rPr lang="ru-RU" sz="3200" b="1" spc="100" dirty="0">
                <a:solidFill>
                  <a:srgbClr val="A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Times New Roman"/>
              </a:rPr>
              <a:t>о контрактной системе в сфере закупок</a:t>
            </a:r>
            <a:endParaRPr lang="ru-RU" sz="3200" b="1" spc="100" dirty="0">
              <a:solidFill>
                <a:srgbClr val="AC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94758" y="-43961"/>
            <a:ext cx="655270" cy="880673"/>
          </a:xfrm>
          <a:prstGeom prst="rect">
            <a:avLst/>
          </a:prstGeom>
          <a:solidFill>
            <a:srgbClr val="D9D9D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-43963"/>
            <a:ext cx="4248472" cy="1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94758" y="-43962"/>
            <a:ext cx="557948" cy="880673"/>
          </a:xfrm>
          <a:prstGeom prst="rect">
            <a:avLst/>
          </a:prstGeom>
          <a:solidFill>
            <a:schemeClr val="tx1">
              <a:lumMod val="65000"/>
              <a:lumOff val="35000"/>
              <a:alpha val="85098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3190" y="5895706"/>
            <a:ext cx="547260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altLang="ru-RU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Кухта Наталья Геннадьевна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altLang="ru-RU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заместитель руководителя инспекции </a:t>
            </a:r>
            <a:endParaRPr lang="ru-RU" altLang="ru-RU" sz="1400" b="1" spc="1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5429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752" y="30431"/>
            <a:ext cx="9724984" cy="789106"/>
          </a:xfrm>
          <a:noFill/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b="1" spc="-15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600" spc="-150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427572">
            <a:off x="9280447" y="22119"/>
            <a:ext cx="627112" cy="260648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1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441567"/>
            <a:ext cx="480898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3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Указа Президента</a:t>
            </a:r>
          </a:p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  Российской Федерации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1032" y="1150404"/>
            <a:ext cx="5020966" cy="80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12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Федеральных законов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819962"/>
            <a:ext cx="4952999" cy="79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2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Закона Алтайского края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41032" y="1917945"/>
            <a:ext cx="4664968" cy="113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 indent="-898525"/>
            <a:r>
              <a:rPr lang="ru-RU" sz="4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32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Постановлений                    Правительства Российской Федерации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785041"/>
            <a:ext cx="4880991" cy="102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2538" indent="-1252538"/>
            <a:r>
              <a:rPr lang="ru-RU" sz="4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13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Актов Правительства   Алтайского края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29064" y="4373502"/>
            <a:ext cx="4248472" cy="873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86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Муниципальных актов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978"/>
            <a:ext cx="4592960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АНТИКРИЗИСНЫЕ РЕШЕНИЯ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4789389" y="908128"/>
            <a:ext cx="19594" cy="193853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783946" y="4034506"/>
            <a:ext cx="10886" cy="19346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241032" y="3429000"/>
            <a:ext cx="4320480" cy="1190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16496" y="3429000"/>
            <a:ext cx="381642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5429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752" y="30431"/>
            <a:ext cx="9724984" cy="789106"/>
          </a:xfrm>
          <a:noFill/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b="1" spc="-15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600" spc="-150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427572">
            <a:off x="9280447" y="22119"/>
            <a:ext cx="627112" cy="260648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2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85872" y="1116393"/>
            <a:ext cx="8101545" cy="554053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Сокращены сроки оплаты по контрактам                     с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15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7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рабочих дней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59568" y="30431"/>
            <a:ext cx="5760640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ОБЩИЕ РЕШЕНИЯ В СФЕРЕ ЗАКУПОК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5872" y="4121643"/>
            <a:ext cx="8101545" cy="55405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Право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 устанавливать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обеспечение исполнения контракта (гарантийных обязательств) до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31.12.2023</a:t>
            </a:r>
            <a:endParaRPr lang="ru-RU" sz="20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5872" y="3052456"/>
            <a:ext cx="8101545" cy="55405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Списание неустойки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из-за санкций и роста цен                   на строительные ресурсы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85872" y="1967302"/>
            <a:ext cx="8101545" cy="721110"/>
          </a:xfrm>
          <a:prstGeom prst="rect">
            <a:avLst/>
          </a:prstGeom>
          <a:noFill/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Увеличение размера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авансов до 90</a:t>
            </a:r>
            <a:r>
              <a:rPr lang="ru-RU" sz="2000" b="1" spc="100" dirty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%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 31.12.2022</a:t>
            </a:r>
          </a:p>
          <a:p>
            <a:pPr marL="1165225">
              <a:buFont typeface="Wingdings" panose="05000000000000000000" pitchFamily="2" charset="2"/>
              <a:buChar char="ü"/>
            </a:pP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Постановление Правительства Алтайского края от 20.04.2022 № 129</a:t>
            </a:r>
          </a:p>
          <a:p>
            <a:pPr marL="1165225">
              <a:buFont typeface="Wingdings" panose="05000000000000000000" pitchFamily="2" charset="2"/>
              <a:buChar char="ü"/>
            </a:pP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Законы Алтайского края от 01.06.2022 № 41-ЗС, от 01.07.2022 № 57-ЗС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85872" y="5265015"/>
            <a:ext cx="8619656" cy="55405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Исполнитель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 включается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 Реестр недобросовестных поставщиков из-за санкций</a:t>
            </a:r>
          </a:p>
        </p:txBody>
      </p:sp>
      <p:sp>
        <p:nvSpPr>
          <p:cNvPr id="27" name="Нашивка 26"/>
          <p:cNvSpPr/>
          <p:nvPr/>
        </p:nvSpPr>
        <p:spPr>
          <a:xfrm>
            <a:off x="139752" y="1177323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200472" y="2082775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200472" y="3116345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203117" y="4121643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200472" y="5265015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5429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752" y="30431"/>
            <a:ext cx="9724984" cy="789106"/>
          </a:xfrm>
          <a:noFill/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b="1" spc="-15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600" spc="-150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427572">
            <a:off x="9209271" y="17687"/>
            <a:ext cx="698564" cy="260648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3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9410" y="1051770"/>
            <a:ext cx="8919750" cy="5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Дополнены случаи закупок у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единственного поставщика</a:t>
            </a:r>
          </a:p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(до 31.12.2022)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59568" y="30431"/>
            <a:ext cx="5760640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ОБЩИЕ РЕШЕНИЯ В СФЕРЕ ЗАКУПОК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39752" y="1051770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13426" y="5325092"/>
            <a:ext cx="594082" cy="490164"/>
          </a:xfrm>
          <a:prstGeom prst="chevron">
            <a:avLst/>
          </a:prstGeom>
          <a:solidFill>
            <a:srgbClr val="A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9410" y="5290622"/>
            <a:ext cx="9025326" cy="1453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Возможность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изменения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любых существенных условий контрактов (до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01.01.2024)</a:t>
            </a:r>
            <a:endParaRPr lang="ru-RU" sz="20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endParaRPr lang="ru-RU" sz="17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1252538">
              <a:buFont typeface="Wingdings" panose="05000000000000000000" pitchFamily="2" charset="2"/>
              <a:buChar char="Ø"/>
            </a:pP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Решения Правительства Алтайского края – </a:t>
            </a:r>
            <a:r>
              <a:rPr lang="ru-RU" sz="14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13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контрактов</a:t>
            </a:r>
          </a:p>
          <a:p>
            <a:pPr marL="1252538">
              <a:buFont typeface="Wingdings" panose="05000000000000000000" pitchFamily="2" charset="2"/>
              <a:buChar char="Ø"/>
            </a:pP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Решения Администраций муниципальных образований – </a:t>
            </a:r>
            <a:r>
              <a:rPr lang="ru-RU" sz="14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61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контракт</a:t>
            </a:r>
            <a:endParaRPr lang="ru-RU" sz="14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endParaRPr lang="ru-RU" sz="17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261547" y="2783876"/>
            <a:ext cx="1371352" cy="1297728"/>
            <a:chOff x="4120108" y="2359754"/>
            <a:chExt cx="1371352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108" y="2359754"/>
              <a:ext cx="1371352" cy="1296144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/>
          </p:spPr>
        </p:pic>
        <p:sp>
          <p:nvSpPr>
            <p:cNvPr id="6" name="Овал 5"/>
            <p:cNvSpPr/>
            <p:nvPr/>
          </p:nvSpPr>
          <p:spPr>
            <a:xfrm>
              <a:off x="4120108" y="2359754"/>
              <a:ext cx="1371352" cy="1296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39130" y="3164895"/>
            <a:ext cx="1450752" cy="1376918"/>
            <a:chOff x="6897216" y="2359754"/>
            <a:chExt cx="1516479" cy="1429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Овал 9"/>
            <p:cNvSpPr/>
            <p:nvPr/>
          </p:nvSpPr>
          <p:spPr>
            <a:xfrm>
              <a:off x="6897216" y="2359754"/>
              <a:ext cx="1516479" cy="14292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33" y="2575229"/>
              <a:ext cx="1063443" cy="998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5" name="Группа 14"/>
          <p:cNvGrpSpPr/>
          <p:nvPr/>
        </p:nvGrpSpPr>
        <p:grpSpPr>
          <a:xfrm>
            <a:off x="237341" y="2743966"/>
            <a:ext cx="1317273" cy="1244966"/>
            <a:chOff x="1064568" y="2328050"/>
            <a:chExt cx="1317273" cy="1244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584" y="2400804"/>
              <a:ext cx="1037862" cy="1090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1064568" y="2328050"/>
              <a:ext cx="1317273" cy="1244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-13213" y="3987760"/>
            <a:ext cx="1883811" cy="5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Медоборудование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49545" y="4181015"/>
            <a:ext cx="1586397" cy="490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Уголь</a:t>
            </a:r>
          </a:p>
          <a:p>
            <a:pPr algn="ctr"/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ТЭК г. Яровое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89865" y="4581394"/>
            <a:ext cx="1666198" cy="5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Оборудование </a:t>
            </a:r>
          </a:p>
          <a:p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ТЭК г. Яровое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42784" y="2170861"/>
            <a:ext cx="4824536" cy="381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17</a:t>
            </a:r>
            <a:r>
              <a:rPr lang="ru-RU" sz="14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контрактов/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744,1</a:t>
            </a:r>
            <a:r>
              <a:rPr lang="ru-RU" sz="14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5978" y="1678437"/>
            <a:ext cx="9025326" cy="397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Постановление Правительства Алтайского края от 30.03.2022 №105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920552" y="2057936"/>
            <a:ext cx="8399063" cy="214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60" y="3208319"/>
            <a:ext cx="1414706" cy="1308475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1590183" y="4580012"/>
            <a:ext cx="2282698" cy="55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Автодорога Бийск-</a:t>
            </a:r>
            <a:r>
              <a:rPr lang="ru-RU" sz="1200" b="1" spc="1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Мартыново</a:t>
            </a:r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-Ельцовка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02666" y="4086562"/>
            <a:ext cx="2594100" cy="490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Ремонт помещения для центра «Авангард», р.п.Тальменка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7427" y="2573725"/>
            <a:ext cx="1435250" cy="1435250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13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64769" y="2146607"/>
            <a:ext cx="6912768" cy="11383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Постановление Правительства Алтайского края от 09.09.2021 №333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Постановление Правительства Алтайского края от 27.09.2022 № 346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Решения Администраций муниципальных образований</a:t>
            </a:r>
            <a:endParaRPr lang="ru-RU" sz="16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779" y="983817"/>
            <a:ext cx="8056677" cy="1471937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5429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752" y="30431"/>
            <a:ext cx="9724984" cy="789106"/>
          </a:xfrm>
          <a:noFill/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b="1" spc="-15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600" spc="-150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427572">
            <a:off x="9252139" y="20357"/>
            <a:ext cx="655529" cy="260648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4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0779" y="1108752"/>
            <a:ext cx="8462851" cy="134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Продлено право изменять «строительные» контракты               в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связи с ростом цен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строительные ресурсы</a:t>
            </a:r>
            <a:r>
              <a:rPr lang="ru-RU" sz="2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              </a:t>
            </a:r>
          </a:p>
          <a:p>
            <a:endParaRPr lang="ru-RU" sz="14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(контракт </a:t>
            </a: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заключен до 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31.12.2022, </a:t>
            </a: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цена контракта &gt;1 млн.руб., увеличение срока и (или) цены контракта &lt; 30%, физические объемы не изменяются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)</a:t>
            </a:r>
            <a:endParaRPr lang="ru-RU" sz="22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0431"/>
            <a:ext cx="5961112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ИЗМЕНЕНИЯ В СФЕРЕ СТРОИТЕЛЬСТВА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447" y="1192239"/>
            <a:ext cx="594082" cy="490164"/>
          </a:xfrm>
          <a:prstGeom prst="chevron">
            <a:avLst/>
          </a:prstGeom>
          <a:solidFill>
            <a:srgbClr val="8B161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859" y="5572219"/>
            <a:ext cx="3456384" cy="909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краевой уровень</a:t>
            </a:r>
          </a:p>
          <a:p>
            <a:pPr algn="ctr"/>
            <a:r>
              <a:rPr lang="ru-RU" b="1" spc="1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+1497,4 млн.руб./22%</a:t>
            </a:r>
          </a:p>
          <a:p>
            <a:pPr algn="ctr"/>
            <a:r>
              <a:rPr lang="ru-RU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удорожание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45290" y="5572219"/>
            <a:ext cx="3790549" cy="920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муниципальный уровень</a:t>
            </a:r>
          </a:p>
          <a:p>
            <a:pPr algn="ctr"/>
            <a:r>
              <a:rPr lang="ru-RU" b="1" spc="1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+446,1 млн.руб./23%</a:t>
            </a:r>
          </a:p>
          <a:p>
            <a:pPr algn="ctr"/>
            <a:r>
              <a:rPr lang="ru-RU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удорожание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1048302" y="3644371"/>
            <a:ext cx="1554288" cy="1356935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2021 год</a:t>
            </a:r>
          </a:p>
          <a:p>
            <a:pPr algn="ctr"/>
            <a:r>
              <a:rPr lang="ru-RU" sz="14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контрактов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2543051" y="4159535"/>
            <a:ext cx="1584176" cy="1412684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2022 год</a:t>
            </a:r>
          </a:p>
          <a:p>
            <a:pPr algn="ctr"/>
            <a:r>
              <a:rPr lang="ru-RU" sz="14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контракт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5846456" y="3644371"/>
            <a:ext cx="1520056" cy="1356935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2021 год</a:t>
            </a:r>
          </a:p>
          <a:p>
            <a:pPr algn="ctr"/>
            <a:r>
              <a:rPr lang="ru-RU" sz="1400" b="1" spc="100" dirty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</a:t>
            </a:r>
            <a:endParaRPr lang="ru-RU" sz="1400" b="1" spc="100" dirty="0" smtClean="0">
              <a:solidFill>
                <a:srgbClr val="AC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контракта</a:t>
            </a:r>
          </a:p>
        </p:txBody>
      </p:sp>
      <p:sp>
        <p:nvSpPr>
          <p:cNvPr id="23" name="Загнутый угол 22"/>
          <p:cNvSpPr/>
          <p:nvPr/>
        </p:nvSpPr>
        <p:spPr>
          <a:xfrm>
            <a:off x="7318821" y="4163663"/>
            <a:ext cx="1542440" cy="1408556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2022 год</a:t>
            </a:r>
          </a:p>
          <a:p>
            <a:pPr algn="ctr"/>
            <a:r>
              <a:rPr lang="ru-RU" sz="14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7951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68624" y="1844824"/>
            <a:ext cx="8296113" cy="15228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Постановление Правительства Российской Федерации от16.04.2022 №680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Решение принимается заказчиком (только органы власти, органы местного самоуправления, казенные учреждения)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Закрытый перечень условий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4755" y="873835"/>
            <a:ext cx="8056677" cy="1259021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5429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752" y="30431"/>
            <a:ext cx="9724984" cy="789106"/>
          </a:xfrm>
          <a:noFill/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b="1" spc="-15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600" spc="-150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427572">
            <a:off x="9280447" y="22119"/>
            <a:ext cx="627112" cy="260648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5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1636" y="997286"/>
            <a:ext cx="8462851" cy="104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Утвержден порядок изменения «строительных» контрактов при наличии обстоятельств, </a:t>
            </a:r>
            <a:r>
              <a:rPr lang="ru-RU" sz="20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влекущих невозможность исполнения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(до 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31.12.2023)</a:t>
            </a:r>
            <a:endParaRPr lang="ru-RU" sz="20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0431"/>
            <a:ext cx="5961112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ИЗМЕНЕНИЯ В СФЕРЕ СТРОИТЕЛЬСТВА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39752" y="873835"/>
            <a:ext cx="594082" cy="490164"/>
          </a:xfrm>
          <a:prstGeom prst="chevron">
            <a:avLst/>
          </a:prstGeom>
          <a:solidFill>
            <a:srgbClr val="8B161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992560" y="4103767"/>
            <a:ext cx="2600064" cy="1344670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2022 год</a:t>
            </a:r>
          </a:p>
          <a:p>
            <a:pPr algn="ctr"/>
            <a:r>
              <a:rPr lang="ru-RU" sz="20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государственныхконтрактов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6105128" y="4096575"/>
            <a:ext cx="2736304" cy="1351861"/>
          </a:xfrm>
          <a:prstGeom prst="foldedCorner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spc="100" dirty="0" smtClean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2022 год</a:t>
            </a:r>
          </a:p>
          <a:p>
            <a:pPr algn="ctr"/>
            <a:r>
              <a:rPr lang="ru-RU" sz="20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53</a:t>
            </a:r>
          </a:p>
          <a:p>
            <a:pPr algn="ctr"/>
            <a:r>
              <a:rPr lang="ru-RU" sz="20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</a:t>
            </a: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униципальных</a:t>
            </a:r>
          </a:p>
          <a:p>
            <a:pPr algn="ctr"/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18137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5429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752" y="30431"/>
            <a:ext cx="9724984" cy="789106"/>
          </a:xfrm>
          <a:noFill/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b="1" spc="-15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600" spc="-150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427572">
            <a:off x="9135125" y="13069"/>
            <a:ext cx="770016" cy="308539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6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144" y="1630305"/>
            <a:ext cx="9030852" cy="1092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43138" indent="-2243138"/>
            <a:r>
              <a:rPr lang="ru-RU" sz="2200" b="1" spc="1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ОФСЕТНЫЕ – </a:t>
            </a: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контракты со встречными инвестиционными обязательствами</a:t>
            </a:r>
            <a:r>
              <a:rPr lang="ru-RU" sz="12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;</a:t>
            </a:r>
            <a:r>
              <a:rPr lang="ru-RU" sz="12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контракт на поставку товара, оказание услуги, предусматривающий инвестиционные обязательства поставщика (исполнителя) по созданию, модернизации, освоению производства товара и (или) по созданию, реконструкции имущества для оказания услуги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0431"/>
            <a:ext cx="5601072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ОФСЕТНЫЕ КОНТРАКТЫ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276" y="3356992"/>
            <a:ext cx="4680520" cy="1873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+ для региона: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снижение цены поставки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мпортозамещение, гарантированные поставки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абочие места и рост налогооблагаемой базы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26101" y="3214761"/>
            <a:ext cx="4379427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+ для инвестора: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латежеспособный потребитель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олгосрочная гарантия сбыта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</a:t>
            </a:r>
            <a:r>
              <a:rPr lang="ru-RU" sz="14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ключение в реестр единственных поставщиков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5008" y="3356992"/>
            <a:ext cx="0" cy="201800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"/>
            <a:ext cx="9906000" cy="35429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316365">
            <a:off x="9004780" y="49047"/>
            <a:ext cx="921852" cy="295264"/>
          </a:xfrm>
          <a:prstGeom prst="rtTriangl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fld id="{4705ACED-8DB7-4C6F-90E5-853A404C857E}" type="slidenum">
              <a:rPr lang="ru-RU" altLang="ru-RU" sz="1400" b="1" smtClean="0">
                <a:solidFill>
                  <a:prstClr val="white"/>
                </a:solidFill>
              </a:rPr>
              <a:pPr algn="ctr">
                <a:defRPr/>
              </a:pPr>
              <a:t>7</a:t>
            </a:fld>
            <a:endParaRPr lang="ru-RU" alt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7987" y="1327954"/>
            <a:ext cx="41764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</a:t>
            </a:r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 менее </a:t>
            </a:r>
            <a:r>
              <a:rPr lang="ru-RU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100 млн.руб. </a:t>
            </a:r>
          </a:p>
          <a:p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(</a:t>
            </a:r>
            <a:r>
              <a:rPr lang="ru-RU" b="1" spc="10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400 млн.руб</a:t>
            </a:r>
            <a:r>
              <a:rPr lang="ru-RU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для 2-х и более субъектов РФ)</a:t>
            </a:r>
            <a:endParaRPr lang="ru-RU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7987" y="3187346"/>
            <a:ext cx="3939078" cy="131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</a:t>
            </a:r>
            <a:r>
              <a:rPr lang="ru-RU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роизводимый                           и поставляемый товар:</a:t>
            </a:r>
          </a:p>
          <a:p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товар российского происхождения</a:t>
            </a:r>
            <a:endParaRPr lang="ru-RU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8061" y="1441596"/>
            <a:ext cx="3298661" cy="534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 </a:t>
            </a:r>
            <a:r>
              <a:rPr lang="ru-RU" sz="2000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10 лет </a:t>
            </a:r>
          </a:p>
          <a:p>
            <a:pPr>
              <a:lnSpc>
                <a:spcPts val="2000"/>
              </a:lnSpc>
            </a:pPr>
            <a:r>
              <a:rPr lang="ru-RU" sz="2000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срок контракта</a:t>
            </a:r>
            <a:endParaRPr lang="ru-RU" sz="2000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9313" y="5114007"/>
            <a:ext cx="3853687" cy="1269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pc="100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</a:t>
            </a:r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акупка у </a:t>
            </a:r>
            <a:r>
              <a:rPr lang="ru-RU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единственного поставщика – инвестора </a:t>
            </a:r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заказчиками региона</a:t>
            </a:r>
            <a:endParaRPr lang="ru-RU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6736" y="3224128"/>
            <a:ext cx="3599264" cy="873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инвестор:</a:t>
            </a:r>
          </a:p>
          <a:p>
            <a:r>
              <a:rPr lang="ru-RU" b="1" spc="100" dirty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</a:t>
            </a:r>
            <a:r>
              <a:rPr lang="ru-RU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оссийское юридическое лицо</a:t>
            </a:r>
            <a:endParaRPr lang="ru-RU" b="1" spc="100" dirty="0">
              <a:solidFill>
                <a:srgbClr val="AC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0661" y="43804"/>
            <a:ext cx="8487162" cy="29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ОБЩИЕ УСЛОВИЯ ЗАКУПОК ПО ОФСЕТНЫМ КОНТРАКТАМ</a:t>
            </a:r>
            <a:endParaRPr lang="ru-RU" b="1" spc="100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241032" y="967031"/>
            <a:ext cx="0" cy="154540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247606" y="2958012"/>
            <a:ext cx="4482" cy="15445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701118" y="2600892"/>
            <a:ext cx="3798028" cy="2381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68895" y="2708920"/>
            <a:ext cx="381642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701118" y="4643771"/>
            <a:ext cx="3798028" cy="2381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926962" y="4669740"/>
            <a:ext cx="3798028" cy="2381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49773" y="4862681"/>
            <a:ext cx="4482" cy="15445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344943" y="5114007"/>
            <a:ext cx="3853687" cy="773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b="1" spc="100" dirty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</a:t>
            </a:r>
            <a:r>
              <a:rPr lang="ru-RU" b="1" spc="100" dirty="0" smtClean="0">
                <a:solidFill>
                  <a:srgbClr val="AC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равовая база </a:t>
            </a:r>
            <a:r>
              <a:rPr lang="ru-RU" spc="1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на уровне субъекта РФ</a:t>
            </a:r>
            <a:endParaRPr lang="ru-RU" spc="100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45587" y="892039"/>
            <a:ext cx="745790" cy="700958"/>
            <a:chOff x="43602" y="783826"/>
            <a:chExt cx="745790" cy="7009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164" y="847363"/>
              <a:ext cx="488504" cy="488504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43602" y="783826"/>
              <a:ext cx="745790" cy="7009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26955" y="2869725"/>
            <a:ext cx="901072" cy="866447"/>
            <a:chOff x="5124215" y="2922593"/>
            <a:chExt cx="944962" cy="94496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06680" y="3100408"/>
              <a:ext cx="589332" cy="58933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4215" y="2922593"/>
              <a:ext cx="944962" cy="9449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448889" y="917255"/>
            <a:ext cx="849172" cy="881147"/>
            <a:chOff x="5298588" y="876966"/>
            <a:chExt cx="944962" cy="9449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6431" y="973708"/>
              <a:ext cx="684330" cy="7271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8588" y="876966"/>
              <a:ext cx="944962" cy="94496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513729" y="4866232"/>
            <a:ext cx="793007" cy="774553"/>
            <a:chOff x="5168105" y="4814687"/>
            <a:chExt cx="793007" cy="77455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5048" y="4965954"/>
              <a:ext cx="422394" cy="42239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8105" y="4814687"/>
              <a:ext cx="793007" cy="77455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81478" y="4849706"/>
            <a:ext cx="816636" cy="757980"/>
            <a:chOff x="159748" y="5280519"/>
            <a:chExt cx="757980" cy="75798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930" y="5479367"/>
              <a:ext cx="440444" cy="36028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748" y="5280519"/>
              <a:ext cx="757980" cy="75798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81478" y="2876064"/>
            <a:ext cx="866120" cy="824254"/>
            <a:chOff x="58340" y="2887939"/>
            <a:chExt cx="760511" cy="7605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442" y="3032692"/>
              <a:ext cx="416506" cy="41735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40" y="2887939"/>
              <a:ext cx="760511" cy="760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0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9988"/>
            <a:ext cx="9906000" cy="16470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3360"/>
              </a:lnSpc>
              <a:defRPr/>
            </a:pPr>
            <a:r>
              <a:rPr lang="ru-RU" sz="3200" b="1" spc="100" dirty="0">
                <a:solidFill>
                  <a:srgbClr val="A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Times New Roman"/>
              </a:rPr>
              <a:t>Об антикризисных решениях </a:t>
            </a:r>
          </a:p>
          <a:p>
            <a:pPr algn="ctr">
              <a:lnSpc>
                <a:spcPts val="3360"/>
              </a:lnSpc>
              <a:defRPr/>
            </a:pPr>
            <a:r>
              <a:rPr lang="ru-RU" sz="3200" b="1" spc="100" dirty="0">
                <a:solidFill>
                  <a:srgbClr val="A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Times New Roman"/>
              </a:rPr>
              <a:t>в сфере законодательства</a:t>
            </a:r>
          </a:p>
          <a:p>
            <a:pPr algn="ctr">
              <a:lnSpc>
                <a:spcPts val="3360"/>
              </a:lnSpc>
              <a:defRPr/>
            </a:pPr>
            <a:r>
              <a:rPr lang="ru-RU" sz="3200" b="1" spc="100" dirty="0">
                <a:solidFill>
                  <a:srgbClr val="A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Times New Roman"/>
              </a:rPr>
              <a:t>о контрактной системе в сфере закупок</a:t>
            </a:r>
            <a:endParaRPr lang="ru-RU" sz="3200" b="1" spc="100" dirty="0">
              <a:solidFill>
                <a:srgbClr val="AC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94758" y="-43961"/>
            <a:ext cx="655270" cy="880673"/>
          </a:xfrm>
          <a:prstGeom prst="rect">
            <a:avLst/>
          </a:prstGeom>
          <a:solidFill>
            <a:srgbClr val="D9D9D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-43963"/>
            <a:ext cx="4248472" cy="1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94758" y="-43962"/>
            <a:ext cx="557948" cy="880673"/>
          </a:xfrm>
          <a:prstGeom prst="rect">
            <a:avLst/>
          </a:prstGeom>
          <a:solidFill>
            <a:schemeClr val="tx1">
              <a:lumMod val="65000"/>
              <a:lumOff val="35000"/>
              <a:alpha val="85098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3190" y="5895706"/>
            <a:ext cx="547260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altLang="ru-RU" sz="20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Кухта Наталья Геннадьевна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altLang="ru-RU" sz="1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заместитель руководителя инспекции </a:t>
            </a:r>
            <a:endParaRPr lang="ru-RU" altLang="ru-RU" sz="1400" b="1" spc="1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СИХ 03.0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 ПСИХ 03.0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12465</TotalTime>
  <Words>520</Words>
  <Application>Microsoft Office PowerPoint</Application>
  <DocSecurity>0</DocSecurity>
  <PresentationFormat>Лист A4 (210x297 мм)</PresentationFormat>
  <Paragraphs>118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Wingdings</vt:lpstr>
      <vt:lpstr>Презентация ПСИХ 03.09</vt:lpstr>
      <vt:lpstr>1_Презентация ПСИХ 03.09</vt:lpstr>
      <vt:lpstr>Презентация PowerPoint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</vt:vector>
  </TitlesOfParts>
  <Company>Крайфинкомитет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Чумак</dc:creator>
  <cp:lastModifiedBy>User</cp:lastModifiedBy>
  <cp:revision>3271</cp:revision>
  <cp:lastPrinted>2022-12-12T09:57:19Z</cp:lastPrinted>
  <dcterms:created xsi:type="dcterms:W3CDTF">2007-09-11T08:42:18Z</dcterms:created>
  <dcterms:modified xsi:type="dcterms:W3CDTF">2022-12-15T04:11:26Z</dcterms:modified>
  <dc:identifier/>
  <dc:language/>
  <cp:version/>
</cp:coreProperties>
</file>